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Default Extension="gif" ContentType="image/gif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10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diagrams/layout1.xml" ContentType="application/vnd.openxmlformats-officedocument.drawingml.diagramLayou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19"/>
  </p:notesMasterIdLst>
  <p:sldIdLst>
    <p:sldId id="286" r:id="rId2"/>
    <p:sldId id="285" r:id="rId3"/>
    <p:sldId id="258" r:id="rId4"/>
    <p:sldId id="259" r:id="rId5"/>
    <p:sldId id="262" r:id="rId6"/>
    <p:sldId id="263" r:id="rId7"/>
    <p:sldId id="288" r:id="rId8"/>
    <p:sldId id="294" r:id="rId9"/>
    <p:sldId id="292" r:id="rId10"/>
    <p:sldId id="291" r:id="rId11"/>
    <p:sldId id="293" r:id="rId12"/>
    <p:sldId id="295" r:id="rId13"/>
    <p:sldId id="281" r:id="rId14"/>
    <p:sldId id="261" r:id="rId15"/>
    <p:sldId id="265" r:id="rId16"/>
    <p:sldId id="297" r:id="rId17"/>
    <p:sldId id="296" r:id="rId18"/>
  </p:sldIdLst>
  <p:sldSz cx="18288000" cy="10287000"/>
  <p:notesSz cx="6858000" cy="9144000"/>
  <p:embeddedFontLst>
    <p:embeddedFont>
      <p:font typeface="Corbel" pitchFamily="34" charset="0"/>
      <p:regular r:id="rId20"/>
      <p:bold r:id="rId21"/>
      <p:italic r:id="rId22"/>
      <p:boldItalic r:id="rId23"/>
    </p:embeddedFont>
    <p:embeddedFont>
      <p:font typeface="Bevan" charset="0"/>
      <p:regular r:id="rId24"/>
    </p:embeddedFont>
    <p:embeddedFont>
      <p:font typeface="Georgia" pitchFamily="18" charset="0"/>
      <p:regular r:id="rId25"/>
      <p:bold r:id="rId26"/>
      <p:italic r:id="rId27"/>
      <p:boldItalic r:id="rId28"/>
    </p:embeddedFont>
    <p:embeddedFont>
      <p:font typeface="Cambria" pitchFamily="18" charset="0"/>
      <p:regular r:id="rId29"/>
      <p:bold r:id="rId30"/>
      <p:italic r:id="rId31"/>
      <p:boldItalic r:id="rId32"/>
    </p:embeddedFont>
    <p:embeddedFont>
      <p:font typeface="Calibri" pitchFamily="34" charset="0"/>
      <p:regular r:id="rId33"/>
      <p:bold r:id="rId34"/>
      <p:italic r:id="rId35"/>
      <p:boldItalic r:id="rId36"/>
    </p:embeddedFont>
    <p:embeddedFont>
      <p:font typeface="Wingdings 2" pitchFamily="18" charset="2"/>
      <p:regular r:id="rId37"/>
    </p:embeddedFont>
    <p:embeddedFont>
      <p:font typeface="Wingdings 3" pitchFamily="18" charset="2"/>
      <p:regular r:id="rId38"/>
    </p:embeddedFont>
    <p:embeddedFont>
      <p:font typeface="Consolas" pitchFamily="49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867D8F"/>
    <a:srgbClr val="7FD13B"/>
    <a:srgbClr val="B2E389"/>
    <a:srgbClr val="FFFFFF"/>
    <a:srgbClr val="11791B"/>
    <a:srgbClr val="EEECE1"/>
    <a:srgbClr val="7F7F7F"/>
    <a:srgbClr val="16F631"/>
    <a:srgbClr val="B9CE3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26" autoAdjust="0"/>
    <p:restoredTop sz="94622" autoAdjust="0"/>
  </p:normalViewPr>
  <p:slideViewPr>
    <p:cSldViewPr>
      <p:cViewPr>
        <p:scale>
          <a:sx n="46" d="100"/>
          <a:sy n="46" d="100"/>
        </p:scale>
        <p:origin x="-19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Chart%20in%20Microsoft%20Office%20PowerPoin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Chart%20in%20Microsoft%20Office%20PowerPoin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Office%20PowerPoint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Chart%20in%20Microsoft%20Office%20PowerPoi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view3D>
      <c:rotX val="75"/>
      <c:perspective val="30"/>
    </c:view3D>
    <c:plotArea>
      <c:layout>
        <c:manualLayout>
          <c:layoutTarget val="inner"/>
          <c:xMode val="edge"/>
          <c:yMode val="edge"/>
          <c:x val="0"/>
          <c:y val="7.636785786392092E-4"/>
          <c:w val="1"/>
          <c:h val="0.9832107452056886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Composition of Desktop</c:v>
                </c:pt>
              </c:strCache>
            </c:strRef>
          </c:tx>
          <c:explosion val="21"/>
          <c:dPt>
            <c:idx val="0"/>
            <c:explosion val="13"/>
            <c:extLst xmlns:c16r2="http://schemas.microsoft.com/office/drawing/2015/06/chart">
              <c:ext xmlns:c16="http://schemas.microsoft.com/office/drawing/2014/chart" uri="{C3380CC4-5D6E-409C-BE32-E72D297353CC}">
                <c16:uniqueId val="{00000001-243C-4C9F-8AE7-8A9B1F4DB368}"/>
              </c:ext>
            </c:extLst>
          </c:dPt>
          <c:dPt>
            <c:idx val="1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3-243C-4C9F-8AE7-8A9B1F4DB368}"/>
              </c:ext>
            </c:extLst>
          </c:dPt>
          <c:dPt>
            <c:idx val="2"/>
            <c:explosion val="12"/>
            <c:extLst xmlns:c16r2="http://schemas.microsoft.com/office/drawing/2015/06/chart">
              <c:ext xmlns:c16="http://schemas.microsoft.com/office/drawing/2014/chart" uri="{C3380CC4-5D6E-409C-BE32-E72D297353CC}">
                <c16:uniqueId val="{00000005-243C-4C9F-8AE7-8A9B1F4DB368}"/>
              </c:ext>
            </c:extLst>
          </c:dPt>
          <c:dPt>
            <c:idx val="3"/>
            <c:explosion val="11"/>
            <c:extLst xmlns:c16r2="http://schemas.microsoft.com/office/drawing/2015/06/chart">
              <c:ext xmlns:c16="http://schemas.microsoft.com/office/drawing/2014/chart" uri="{C3380CC4-5D6E-409C-BE32-E72D297353CC}">
                <c16:uniqueId val="{00000007-243C-4C9F-8AE7-8A9B1F4DB368}"/>
              </c:ext>
            </c:extLst>
          </c:dPt>
          <c:dPt>
            <c:idx val="4"/>
            <c:explosion val="10"/>
          </c:dPt>
          <c:dPt>
            <c:idx val="5"/>
            <c:explosion val="10"/>
          </c:dPt>
          <c:dPt>
            <c:idx val="6"/>
            <c:explosion val="12"/>
          </c:dPt>
          <c:dPt>
            <c:idx val="7"/>
            <c:explosion val="12"/>
          </c:dPt>
          <c:cat>
            <c:strRef>
              <c:f>Sheet1!$A$2:$A$9</c:f>
              <c:strCache>
                <c:ptCount val="8"/>
                <c:pt idx="0">
                  <c:v>Steel</c:v>
                </c:pt>
                <c:pt idx="1">
                  <c:v>Lead</c:v>
                </c:pt>
                <c:pt idx="2">
                  <c:v>Glass </c:v>
                </c:pt>
                <c:pt idx="3">
                  <c:v>Plastic</c:v>
                </c:pt>
                <c:pt idx="4">
                  <c:v>Aluminium</c:v>
                </c:pt>
                <c:pt idx="5">
                  <c:v>Copper </c:v>
                </c:pt>
                <c:pt idx="6">
                  <c:v>Zinc</c:v>
                </c:pt>
                <c:pt idx="7">
                  <c:v>Other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0.29000000000000004</c:v>
                </c:pt>
                <c:pt idx="1">
                  <c:v>8.0000000000000016E-2</c:v>
                </c:pt>
                <c:pt idx="2">
                  <c:v>0.22000000000000003</c:v>
                </c:pt>
                <c:pt idx="3">
                  <c:v>0.29000000000000004</c:v>
                </c:pt>
                <c:pt idx="4">
                  <c:v>0.1</c:v>
                </c:pt>
                <c:pt idx="5">
                  <c:v>7.0000000000000021E-2</c:v>
                </c:pt>
                <c:pt idx="6">
                  <c:v>3.0000000000000006E-2</c:v>
                </c:pt>
                <c:pt idx="7">
                  <c:v>3.0000000000000006E-2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022-41AF-838E-B59E6EB25C0D}"/>
            </c:ext>
          </c:extLst>
        </c:ser>
      </c:pie3DChart>
    </c:plotArea>
    <c:legend>
      <c:legendPos val="b"/>
      <c:layout>
        <c:manualLayout>
          <c:xMode val="edge"/>
          <c:yMode val="edge"/>
          <c:x val="6.3227532604936021E-2"/>
          <c:y val="0.91740012810086857"/>
          <c:w val="0.84461219963783596"/>
          <c:h val="7.4610712636223597E-2"/>
        </c:manualLayout>
      </c:layout>
      <c:txPr>
        <a:bodyPr rot="0" vert="horz"/>
        <a:lstStyle/>
        <a:p>
          <a:pPr>
            <a:defRPr>
              <a:solidFill>
                <a:schemeClr val="bg1">
                  <a:lumMod val="95000"/>
                  <a:lumOff val="5000"/>
                </a:schemeClr>
              </a:solidFill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 sz="1800"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view3D>
      <c:rAngAx val="1"/>
    </c:view3D>
    <c:plotArea>
      <c:layout>
        <c:manualLayout>
          <c:layoutTarget val="inner"/>
          <c:xMode val="edge"/>
          <c:yMode val="edge"/>
          <c:x val="0.17142469550856704"/>
          <c:y val="0.25413604549431323"/>
          <c:w val="0.78134684007195676"/>
          <c:h val="0.60797560027218933"/>
        </c:manualLayout>
      </c:layout>
      <c:bar3DChart>
        <c:barDir val="bar"/>
        <c:grouping val="stacked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Scope 1</c:v>
                </c:pt>
              </c:strCache>
            </c:strRef>
          </c:tx>
          <c:dLbls>
            <c:dLbl>
              <c:idx val="3"/>
              <c:layout>
                <c:manualLayout>
                  <c:x val="0.20037453183520598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'[Chart in Microsoft Office PowerPoint]Sheet1'!$C$1</c:f>
              <c:strCache>
                <c:ptCount val="1"/>
                <c:pt idx="0">
                  <c:v>Scope 2</c:v>
                </c:pt>
              </c:strCache>
            </c:strRef>
          </c:tx>
          <c:dLbls>
            <c:dLbl>
              <c:idx val="3"/>
              <c:layout>
                <c:manualLayout>
                  <c:x val="-2.4344569288389479E-2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PowerPoint]Sheet1'!$C$2:$C$5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'[Chart in Microsoft Office PowerPoint]Sheet1'!$D$1</c:f>
              <c:strCache>
                <c:ptCount val="1"/>
                <c:pt idx="0">
                  <c:v>Scope 3</c:v>
                </c:pt>
              </c:strCache>
            </c:strRef>
          </c:tx>
          <c:dLbls>
            <c:dLbl>
              <c:idx val="3"/>
              <c:layout>
                <c:manualLayout>
                  <c:x val="0.17790262172284643"/>
                  <c:y val="-0.14197530864197541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PowerPoint]Sheet1'!$D$2:$D$5</c:f>
              <c:numCache>
                <c:formatCode>General</c:formatCode>
                <c:ptCount val="4"/>
                <c:pt idx="0">
                  <c:v>10.5</c:v>
                </c:pt>
                <c:pt idx="1">
                  <c:v>11</c:v>
                </c:pt>
                <c:pt idx="2">
                  <c:v>10.5</c:v>
                </c:pt>
                <c:pt idx="3">
                  <c:v>10.1</c:v>
                </c:pt>
              </c:numCache>
            </c:numRef>
          </c:val>
        </c:ser>
        <c:gapWidth val="55"/>
        <c:gapDepth val="55"/>
        <c:shape val="box"/>
        <c:axId val="108083072"/>
        <c:axId val="108084608"/>
        <c:axId val="0"/>
      </c:bar3DChart>
      <c:catAx>
        <c:axId val="108083072"/>
        <c:scaling>
          <c:orientation val="minMax"/>
        </c:scaling>
        <c:axPos val="l"/>
        <c:maj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108084608"/>
        <c:crosses val="autoZero"/>
        <c:auto val="1"/>
        <c:lblAlgn val="ctr"/>
        <c:lblOffset val="100"/>
      </c:catAx>
      <c:valAx>
        <c:axId val="108084608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en-US"/>
          </a:p>
        </c:txPr>
        <c:crossAx val="108083072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view3D>
      <c:rAngAx val="1"/>
    </c:view3D>
    <c:plotArea>
      <c:layout>
        <c:manualLayout>
          <c:layoutTarget val="inner"/>
          <c:xMode val="edge"/>
          <c:yMode val="edge"/>
          <c:x val="0.17142469550856704"/>
          <c:y val="0.25413604549431323"/>
          <c:w val="0.7813468400719572"/>
          <c:h val="0.60797560027218844"/>
        </c:manualLayout>
      </c:layout>
      <c:bar3DChart>
        <c:barDir val="bar"/>
        <c:grouping val="stacked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Scope 1</c:v>
                </c:pt>
              </c:strCache>
            </c:strRef>
          </c:tx>
          <c:dLbls>
            <c:dLbl>
              <c:idx val="3"/>
              <c:layout>
                <c:manualLayout>
                  <c:x val="0.20037453183520598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'[Chart in Microsoft Office PowerPoint]Sheet1'!$C$1</c:f>
              <c:strCache>
                <c:ptCount val="1"/>
                <c:pt idx="0">
                  <c:v>Scope 2</c:v>
                </c:pt>
              </c:strCache>
            </c:strRef>
          </c:tx>
          <c:dLbls>
            <c:dLbl>
              <c:idx val="3"/>
              <c:layout>
                <c:manualLayout>
                  <c:x val="-2.4344569288389489E-2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PowerPoint]Sheet1'!$C$2:$C$5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'[Chart in Microsoft Office PowerPoint]Sheet1'!$D$1</c:f>
              <c:strCache>
                <c:ptCount val="1"/>
                <c:pt idx="0">
                  <c:v>Scope 3</c:v>
                </c:pt>
              </c:strCache>
            </c:strRef>
          </c:tx>
          <c:dLbls>
            <c:dLbl>
              <c:idx val="3"/>
              <c:layout>
                <c:manualLayout>
                  <c:x val="0.17790262172284643"/>
                  <c:y val="-0.14197530864197533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PowerPoint]Sheet1'!$D$2:$D$5</c:f>
              <c:numCache>
                <c:formatCode>General</c:formatCode>
                <c:ptCount val="4"/>
                <c:pt idx="0">
                  <c:v>10.5</c:v>
                </c:pt>
                <c:pt idx="1">
                  <c:v>11</c:v>
                </c:pt>
                <c:pt idx="2">
                  <c:v>10.5</c:v>
                </c:pt>
                <c:pt idx="3">
                  <c:v>10.1</c:v>
                </c:pt>
              </c:numCache>
            </c:numRef>
          </c:val>
        </c:ser>
        <c:gapWidth val="55"/>
        <c:gapDepth val="55"/>
        <c:shape val="box"/>
        <c:axId val="107611648"/>
        <c:axId val="107613184"/>
        <c:axId val="0"/>
      </c:bar3DChart>
      <c:catAx>
        <c:axId val="107611648"/>
        <c:scaling>
          <c:orientation val="minMax"/>
        </c:scaling>
        <c:axPos val="l"/>
        <c:maj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107613184"/>
        <c:crosses val="autoZero"/>
        <c:auto val="1"/>
        <c:lblAlgn val="ctr"/>
        <c:lblOffset val="100"/>
      </c:catAx>
      <c:valAx>
        <c:axId val="107613184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10761164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view3D>
      <c:rAngAx val="1"/>
    </c:view3D>
    <c:plotArea>
      <c:layout/>
      <c:bar3D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circuit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250</c:v>
                </c:pt>
                <c:pt idx="1">
                  <c:v>0.5</c:v>
                </c:pt>
                <c:pt idx="2">
                  <c:v>50</c:v>
                </c:pt>
                <c:pt idx="3">
                  <c:v>50</c:v>
                </c:pt>
                <c:pt idx="4">
                  <c:v>30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power supply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1</c:v>
                </c:pt>
                <c:pt idx="2">
                  <c:v>50</c:v>
                </c:pt>
                <c:pt idx="3">
                  <c:v>10</c:v>
                </c:pt>
                <c:pt idx="4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Display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1">
                  <c:v>150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  <c:pt idx="5">
                  <c:v>20</c:v>
                </c:pt>
                <c:pt idx="6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casing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1">
                  <c:v>10</c:v>
                </c:pt>
                <c:pt idx="2">
                  <c:v>35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battery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3">
                  <c:v>10</c:v>
                </c:pt>
                <c:pt idx="5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3">
                  <c:v>5</c:v>
                </c:pt>
              </c:numCache>
            </c:numRef>
          </c:val>
        </c:ser>
        <c:shape val="box"/>
        <c:axId val="107661568"/>
        <c:axId val="107667456"/>
        <c:axId val="0"/>
      </c:bar3DChart>
      <c:catAx>
        <c:axId val="107661568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7667456"/>
        <c:crosses val="autoZero"/>
        <c:auto val="1"/>
        <c:lblAlgn val="ctr"/>
        <c:lblOffset val="100"/>
      </c:catAx>
      <c:valAx>
        <c:axId val="10766745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76615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296644984594308"/>
          <c:y val="6.9398858037482164E-2"/>
          <c:w val="0.19174369508159309"/>
          <c:h val="0.70330754708293031"/>
        </c:manualLayout>
      </c:layout>
      <c:txPr>
        <a:bodyPr/>
        <a:lstStyle/>
        <a:p>
          <a:pPr>
            <a:defRPr sz="1800">
              <a:solidFill>
                <a:schemeClr val="bg1"/>
              </a:solidFill>
            </a:defRPr>
          </a:pPr>
          <a:endParaRPr lang="en-US"/>
        </a:p>
      </c:txPr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view3D>
      <c:rotX val="75"/>
      <c:perspective val="30"/>
    </c:view3D>
    <c:plotArea>
      <c:layout>
        <c:manualLayout>
          <c:layoutTarget val="inner"/>
          <c:xMode val="edge"/>
          <c:yMode val="edge"/>
          <c:x val="0"/>
          <c:y val="7.6367857863920941E-4"/>
          <c:w val="1"/>
          <c:h val="0.98321074520568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Composition of Desktop</c:v>
                </c:pt>
              </c:strCache>
            </c:strRef>
          </c:tx>
          <c:explosion val="21"/>
          <c:dPt>
            <c:idx val="0"/>
            <c:explosion val="13"/>
            <c:extLst xmlns:c16r2="http://schemas.microsoft.com/office/drawing/2015/06/chart">
              <c:ext xmlns:c16="http://schemas.microsoft.com/office/drawing/2014/chart" uri="{C3380CC4-5D6E-409C-BE32-E72D297353CC}">
                <c16:uniqueId val="{00000001-243C-4C9F-8AE7-8A9B1F4DB368}"/>
              </c:ext>
            </c:extLst>
          </c:dPt>
          <c:dPt>
            <c:idx val="1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3-243C-4C9F-8AE7-8A9B1F4DB368}"/>
              </c:ext>
            </c:extLst>
          </c:dPt>
          <c:dPt>
            <c:idx val="2"/>
            <c:explosion val="12"/>
            <c:extLst xmlns:c16r2="http://schemas.microsoft.com/office/drawing/2015/06/chart">
              <c:ext xmlns:c16="http://schemas.microsoft.com/office/drawing/2014/chart" uri="{C3380CC4-5D6E-409C-BE32-E72D297353CC}">
                <c16:uniqueId val="{00000005-243C-4C9F-8AE7-8A9B1F4DB368}"/>
              </c:ext>
            </c:extLst>
          </c:dPt>
          <c:dPt>
            <c:idx val="3"/>
            <c:explosion val="11"/>
            <c:extLst xmlns:c16r2="http://schemas.microsoft.com/office/drawing/2015/06/chart">
              <c:ext xmlns:c16="http://schemas.microsoft.com/office/drawing/2014/chart" uri="{C3380CC4-5D6E-409C-BE32-E72D297353CC}">
                <c16:uniqueId val="{00000007-243C-4C9F-8AE7-8A9B1F4DB368}"/>
              </c:ext>
            </c:extLst>
          </c:dPt>
          <c:dPt>
            <c:idx val="4"/>
            <c:explosion val="10"/>
          </c:dPt>
          <c:dPt>
            <c:idx val="5"/>
            <c:explosion val="10"/>
          </c:dPt>
          <c:dPt>
            <c:idx val="6"/>
            <c:explosion val="12"/>
          </c:dPt>
          <c:dPt>
            <c:idx val="7"/>
            <c:explosion val="12"/>
          </c:dPt>
          <c:cat>
            <c:strRef>
              <c:f>Sheet1!$A$2:$A$9</c:f>
              <c:strCache>
                <c:ptCount val="8"/>
                <c:pt idx="0">
                  <c:v>Steel</c:v>
                </c:pt>
                <c:pt idx="1">
                  <c:v>Lead</c:v>
                </c:pt>
                <c:pt idx="2">
                  <c:v>Glass </c:v>
                </c:pt>
                <c:pt idx="3">
                  <c:v>Plastic</c:v>
                </c:pt>
                <c:pt idx="4">
                  <c:v>Aluminium</c:v>
                </c:pt>
                <c:pt idx="5">
                  <c:v>Copper </c:v>
                </c:pt>
                <c:pt idx="6">
                  <c:v>Zinc</c:v>
                </c:pt>
                <c:pt idx="7">
                  <c:v>Other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0.29000000000000015</c:v>
                </c:pt>
                <c:pt idx="1">
                  <c:v>8.0000000000000043E-2</c:v>
                </c:pt>
                <c:pt idx="2">
                  <c:v>0.22</c:v>
                </c:pt>
                <c:pt idx="3">
                  <c:v>0.29000000000000015</c:v>
                </c:pt>
                <c:pt idx="4">
                  <c:v>0.1</c:v>
                </c:pt>
                <c:pt idx="5">
                  <c:v>7.0000000000000021E-2</c:v>
                </c:pt>
                <c:pt idx="6">
                  <c:v>3.0000000000000002E-2</c:v>
                </c:pt>
                <c:pt idx="7">
                  <c:v>3.0000000000000002E-2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022-41AF-838E-B59E6EB25C0D}"/>
            </c:ext>
          </c:extLst>
        </c:ser>
      </c:pie3DChart>
    </c:plotArea>
    <c:legend>
      <c:legendPos val="b"/>
      <c:layout>
        <c:manualLayout>
          <c:xMode val="edge"/>
          <c:yMode val="edge"/>
          <c:x val="6.3227532604936007E-2"/>
          <c:y val="0.91740012810086857"/>
          <c:w val="0.84461219963783596"/>
          <c:h val="7.4610712636223583E-2"/>
        </c:manualLayout>
      </c:layout>
      <c:txPr>
        <a:bodyPr rot="0" vert="horz"/>
        <a:lstStyle/>
        <a:p>
          <a:pPr>
            <a:defRPr>
              <a:solidFill>
                <a:schemeClr val="bg1">
                  <a:lumMod val="95000"/>
                  <a:lumOff val="5000"/>
                </a:schemeClr>
              </a:solidFill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view3D>
      <c:rAngAx val="1"/>
    </c:view3D>
    <c:plotArea>
      <c:layout>
        <c:manualLayout>
          <c:layoutTarget val="inner"/>
          <c:xMode val="edge"/>
          <c:yMode val="edge"/>
          <c:x val="0.17142469550856704"/>
          <c:y val="0.25413604549431323"/>
          <c:w val="0.78134684007195698"/>
          <c:h val="0.60797560027218889"/>
        </c:manualLayout>
      </c:layout>
      <c:bar3DChart>
        <c:barDir val="bar"/>
        <c:grouping val="stacked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Scope 1</c:v>
                </c:pt>
              </c:strCache>
            </c:strRef>
          </c:tx>
          <c:dLbls>
            <c:dLbl>
              <c:idx val="3"/>
              <c:layout>
                <c:manualLayout>
                  <c:x val="0.20037453183520598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'[Chart in Microsoft Office PowerPoint]Sheet1'!$C$1</c:f>
              <c:strCache>
                <c:ptCount val="1"/>
                <c:pt idx="0">
                  <c:v>Scope 2</c:v>
                </c:pt>
              </c:strCache>
            </c:strRef>
          </c:tx>
          <c:dLbls>
            <c:dLbl>
              <c:idx val="3"/>
              <c:layout>
                <c:manualLayout>
                  <c:x val="-2.4344569288389482E-2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PowerPoint]Sheet1'!$C$2:$C$5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'[Chart in Microsoft Office PowerPoint]Sheet1'!$D$1</c:f>
              <c:strCache>
                <c:ptCount val="1"/>
                <c:pt idx="0">
                  <c:v>Scope 3</c:v>
                </c:pt>
              </c:strCache>
            </c:strRef>
          </c:tx>
          <c:dLbls>
            <c:dLbl>
              <c:idx val="3"/>
              <c:layout>
                <c:manualLayout>
                  <c:x val="0.17790262172284643"/>
                  <c:y val="-0.14197530864197538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PowerPoint]Sheet1'!$D$2:$D$5</c:f>
              <c:numCache>
                <c:formatCode>General</c:formatCode>
                <c:ptCount val="4"/>
                <c:pt idx="0">
                  <c:v>10.5</c:v>
                </c:pt>
                <c:pt idx="1">
                  <c:v>11</c:v>
                </c:pt>
                <c:pt idx="2">
                  <c:v>10.5</c:v>
                </c:pt>
                <c:pt idx="3">
                  <c:v>10.1</c:v>
                </c:pt>
              </c:numCache>
            </c:numRef>
          </c:val>
        </c:ser>
        <c:gapWidth val="55"/>
        <c:gapDepth val="55"/>
        <c:shape val="box"/>
        <c:axId val="107852928"/>
        <c:axId val="107854464"/>
        <c:axId val="0"/>
      </c:bar3DChart>
      <c:catAx>
        <c:axId val="107852928"/>
        <c:scaling>
          <c:orientation val="minMax"/>
        </c:scaling>
        <c:axPos val="l"/>
        <c:maj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107854464"/>
        <c:crosses val="autoZero"/>
        <c:auto val="1"/>
        <c:lblAlgn val="ctr"/>
        <c:lblOffset val="100"/>
      </c:catAx>
      <c:valAx>
        <c:axId val="107854464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10785292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view3D>
      <c:rAngAx val="1"/>
    </c:view3D>
    <c:plotArea>
      <c:layout/>
      <c:bar3D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circuit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250</c:v>
                </c:pt>
                <c:pt idx="1">
                  <c:v>0.5</c:v>
                </c:pt>
                <c:pt idx="2">
                  <c:v>50</c:v>
                </c:pt>
                <c:pt idx="3">
                  <c:v>50</c:v>
                </c:pt>
                <c:pt idx="4">
                  <c:v>30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power supply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1</c:v>
                </c:pt>
                <c:pt idx="2">
                  <c:v>50</c:v>
                </c:pt>
                <c:pt idx="3">
                  <c:v>10</c:v>
                </c:pt>
                <c:pt idx="4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Display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1">
                  <c:v>150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  <c:pt idx="5">
                  <c:v>20</c:v>
                </c:pt>
                <c:pt idx="6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casing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1">
                  <c:v>10</c:v>
                </c:pt>
                <c:pt idx="2">
                  <c:v>35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battery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3">
                  <c:v>10</c:v>
                </c:pt>
                <c:pt idx="5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3">
                  <c:v>5</c:v>
                </c:pt>
              </c:numCache>
            </c:numRef>
          </c:val>
        </c:ser>
        <c:shape val="box"/>
        <c:axId val="107956096"/>
        <c:axId val="107957632"/>
        <c:axId val="0"/>
      </c:bar3DChart>
      <c:catAx>
        <c:axId val="107956096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7957632"/>
        <c:crosses val="autoZero"/>
        <c:auto val="1"/>
        <c:lblAlgn val="ctr"/>
        <c:lblOffset val="100"/>
      </c:catAx>
      <c:valAx>
        <c:axId val="107957632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79560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296644984594286"/>
          <c:y val="6.9398858037482164E-2"/>
          <c:w val="0.19174369508159314"/>
          <c:h val="0.70330754708293008"/>
        </c:manualLayout>
      </c:layout>
      <c:txPr>
        <a:bodyPr/>
        <a:lstStyle/>
        <a:p>
          <a:pPr>
            <a:defRPr sz="1800">
              <a:solidFill>
                <a:schemeClr val="bg1"/>
              </a:solidFill>
            </a:defRPr>
          </a:pPr>
          <a:endParaRPr lang="en-US"/>
        </a:p>
      </c:txPr>
    </c:legend>
    <c:plotVisOnly val="1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view3D>
      <c:rotX val="75"/>
      <c:perspective val="30"/>
    </c:view3D>
    <c:plotArea>
      <c:layout>
        <c:manualLayout>
          <c:layoutTarget val="inner"/>
          <c:xMode val="edge"/>
          <c:yMode val="edge"/>
          <c:x val="0"/>
          <c:y val="7.6367857863920941E-4"/>
          <c:w val="1"/>
          <c:h val="0.9832107452056883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Composition of Desktop</c:v>
                </c:pt>
              </c:strCache>
            </c:strRef>
          </c:tx>
          <c:explosion val="21"/>
          <c:dPt>
            <c:idx val="0"/>
            <c:explosion val="13"/>
            <c:extLst xmlns:c16r2="http://schemas.microsoft.com/office/drawing/2015/06/chart">
              <c:ext xmlns:c16="http://schemas.microsoft.com/office/drawing/2014/chart" uri="{C3380CC4-5D6E-409C-BE32-E72D297353CC}">
                <c16:uniqueId val="{00000001-243C-4C9F-8AE7-8A9B1F4DB368}"/>
              </c:ext>
            </c:extLst>
          </c:dPt>
          <c:dPt>
            <c:idx val="1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3-243C-4C9F-8AE7-8A9B1F4DB368}"/>
              </c:ext>
            </c:extLst>
          </c:dPt>
          <c:dPt>
            <c:idx val="2"/>
            <c:explosion val="12"/>
            <c:extLst xmlns:c16r2="http://schemas.microsoft.com/office/drawing/2015/06/chart">
              <c:ext xmlns:c16="http://schemas.microsoft.com/office/drawing/2014/chart" uri="{C3380CC4-5D6E-409C-BE32-E72D297353CC}">
                <c16:uniqueId val="{00000005-243C-4C9F-8AE7-8A9B1F4DB368}"/>
              </c:ext>
            </c:extLst>
          </c:dPt>
          <c:dPt>
            <c:idx val="3"/>
            <c:explosion val="11"/>
            <c:extLst xmlns:c16r2="http://schemas.microsoft.com/office/drawing/2015/06/chart">
              <c:ext xmlns:c16="http://schemas.microsoft.com/office/drawing/2014/chart" uri="{C3380CC4-5D6E-409C-BE32-E72D297353CC}">
                <c16:uniqueId val="{00000007-243C-4C9F-8AE7-8A9B1F4DB368}"/>
              </c:ext>
            </c:extLst>
          </c:dPt>
          <c:dPt>
            <c:idx val="4"/>
            <c:explosion val="10"/>
          </c:dPt>
          <c:dPt>
            <c:idx val="5"/>
            <c:explosion val="10"/>
          </c:dPt>
          <c:dPt>
            <c:idx val="6"/>
            <c:explosion val="12"/>
          </c:dPt>
          <c:dPt>
            <c:idx val="7"/>
            <c:explosion val="12"/>
          </c:dPt>
          <c:cat>
            <c:strRef>
              <c:f>Sheet1!$A$2:$A$9</c:f>
              <c:strCache>
                <c:ptCount val="8"/>
                <c:pt idx="0">
                  <c:v>Steel</c:v>
                </c:pt>
                <c:pt idx="1">
                  <c:v>Lead</c:v>
                </c:pt>
                <c:pt idx="2">
                  <c:v>Glass </c:v>
                </c:pt>
                <c:pt idx="3">
                  <c:v>Plastic</c:v>
                </c:pt>
                <c:pt idx="4">
                  <c:v>Aluminium</c:v>
                </c:pt>
                <c:pt idx="5">
                  <c:v>Copper </c:v>
                </c:pt>
                <c:pt idx="6">
                  <c:v>Zinc</c:v>
                </c:pt>
                <c:pt idx="7">
                  <c:v>Other 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0.29000000000000015</c:v>
                </c:pt>
                <c:pt idx="1">
                  <c:v>8.0000000000000043E-2</c:v>
                </c:pt>
                <c:pt idx="2">
                  <c:v>0.22</c:v>
                </c:pt>
                <c:pt idx="3">
                  <c:v>0.29000000000000015</c:v>
                </c:pt>
                <c:pt idx="4">
                  <c:v>0.1</c:v>
                </c:pt>
                <c:pt idx="5">
                  <c:v>7.0000000000000021E-2</c:v>
                </c:pt>
                <c:pt idx="6">
                  <c:v>3.0000000000000002E-2</c:v>
                </c:pt>
                <c:pt idx="7">
                  <c:v>3.0000000000000002E-2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022-41AF-838E-B59E6EB25C0D}"/>
            </c:ext>
          </c:extLst>
        </c:ser>
      </c:pie3DChart>
    </c:plotArea>
    <c:legend>
      <c:legendPos val="b"/>
      <c:layout>
        <c:manualLayout>
          <c:xMode val="edge"/>
          <c:yMode val="edge"/>
          <c:x val="6.3227532604936007E-2"/>
          <c:y val="0.91740012810086857"/>
          <c:w val="0.84461219963783596"/>
          <c:h val="7.4610712636223583E-2"/>
        </c:manualLayout>
      </c:layout>
      <c:txPr>
        <a:bodyPr rot="0" vert="horz"/>
        <a:lstStyle/>
        <a:p>
          <a:pPr>
            <a:defRPr>
              <a:solidFill>
                <a:schemeClr val="bg1">
                  <a:lumMod val="95000"/>
                  <a:lumOff val="5000"/>
                </a:schemeClr>
              </a:solidFill>
            </a:defRPr>
          </a:pPr>
          <a:endParaRPr lang="en-US"/>
        </a:p>
      </c:txPr>
    </c:legend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view3D>
      <c:rAngAx val="1"/>
    </c:view3D>
    <c:plotArea>
      <c:layout>
        <c:manualLayout>
          <c:layoutTarget val="inner"/>
          <c:xMode val="edge"/>
          <c:yMode val="edge"/>
          <c:x val="0.17142469550856704"/>
          <c:y val="0.25413604549431323"/>
          <c:w val="0.78134684007195698"/>
          <c:h val="0.60797560027218889"/>
        </c:manualLayout>
      </c:layout>
      <c:bar3DChart>
        <c:barDir val="bar"/>
        <c:grouping val="stacked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Scope 1</c:v>
                </c:pt>
              </c:strCache>
            </c:strRef>
          </c:tx>
          <c:dLbls>
            <c:dLbl>
              <c:idx val="3"/>
              <c:layout>
                <c:manualLayout>
                  <c:x val="0.20037453183520598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'[Chart in Microsoft Office PowerPoint]Sheet1'!$C$1</c:f>
              <c:strCache>
                <c:ptCount val="1"/>
                <c:pt idx="0">
                  <c:v>Scope 2</c:v>
                </c:pt>
              </c:strCache>
            </c:strRef>
          </c:tx>
          <c:dLbls>
            <c:dLbl>
              <c:idx val="3"/>
              <c:layout>
                <c:manualLayout>
                  <c:x val="-2.4344569288389482E-2"/>
                  <c:y val="-0.1388888888888889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PowerPoint]Sheet1'!$C$2:$C$5</c:f>
              <c:numCache>
                <c:formatCode>General</c:formatCode>
                <c:ptCount val="4"/>
                <c:pt idx="0">
                  <c:v>5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'[Chart in Microsoft Office PowerPoint]Sheet1'!$D$1</c:f>
              <c:strCache>
                <c:ptCount val="1"/>
                <c:pt idx="0">
                  <c:v>Scope 3</c:v>
                </c:pt>
              </c:strCache>
            </c:strRef>
          </c:tx>
          <c:dLbls>
            <c:dLbl>
              <c:idx val="3"/>
              <c:layout>
                <c:manualLayout>
                  <c:x val="0.17790262172284643"/>
                  <c:y val="-0.14197530864197538"/>
                </c:manualLayout>
              </c:layout>
              <c:showVal val="1"/>
              <c:showSerName val="1"/>
            </c:dLbl>
            <c:delete val="1"/>
          </c:dLbls>
          <c:cat>
            <c:strRef>
              <c:f>'[Chart in Microsoft Office PowerPoint]Sheet1'!$A$2:$A$5</c:f>
              <c:strCache>
                <c:ptCount val="4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</c:strCache>
            </c:strRef>
          </c:cat>
          <c:val>
            <c:numRef>
              <c:f>'[Chart in Microsoft Office PowerPoint]Sheet1'!$D$2:$D$5</c:f>
              <c:numCache>
                <c:formatCode>General</c:formatCode>
                <c:ptCount val="4"/>
                <c:pt idx="0">
                  <c:v>10.5</c:v>
                </c:pt>
                <c:pt idx="1">
                  <c:v>11</c:v>
                </c:pt>
                <c:pt idx="2">
                  <c:v>10.5</c:v>
                </c:pt>
                <c:pt idx="3">
                  <c:v>10.1</c:v>
                </c:pt>
              </c:numCache>
            </c:numRef>
          </c:val>
        </c:ser>
        <c:gapWidth val="55"/>
        <c:gapDepth val="55"/>
        <c:shape val="box"/>
        <c:axId val="108155648"/>
        <c:axId val="108157184"/>
        <c:axId val="0"/>
      </c:bar3DChart>
      <c:catAx>
        <c:axId val="108155648"/>
        <c:scaling>
          <c:orientation val="minMax"/>
        </c:scaling>
        <c:axPos val="l"/>
        <c:maj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108157184"/>
        <c:crosses val="autoZero"/>
        <c:auto val="1"/>
        <c:lblAlgn val="ctr"/>
        <c:lblOffset val="100"/>
      </c:catAx>
      <c:valAx>
        <c:axId val="108157184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>
                <a:solidFill>
                  <a:schemeClr val="bg1">
                    <a:lumMod val="95000"/>
                    <a:lumOff val="5000"/>
                  </a:schemeClr>
                </a:solidFill>
              </a:defRPr>
            </a:pPr>
            <a:endParaRPr lang="en-US"/>
          </a:p>
        </c:txPr>
        <c:crossAx val="108155648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view3D>
      <c:rAngAx val="1"/>
    </c:view3D>
    <c:plotArea>
      <c:layout/>
      <c:bar3DChart>
        <c:barDir val="col"/>
        <c:grouping val="stacked"/>
        <c:ser>
          <c:idx val="0"/>
          <c:order val="0"/>
          <c:tx>
            <c:strRef>
              <c:f>Sheet1!$B$1</c:f>
              <c:strCache>
                <c:ptCount val="1"/>
                <c:pt idx="0">
                  <c:v>circuit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250</c:v>
                </c:pt>
                <c:pt idx="1">
                  <c:v>0.5</c:v>
                </c:pt>
                <c:pt idx="2">
                  <c:v>50</c:v>
                </c:pt>
                <c:pt idx="3">
                  <c:v>50</c:v>
                </c:pt>
                <c:pt idx="4">
                  <c:v>30</c:v>
                </c:pt>
                <c:pt idx="5">
                  <c:v>10</c:v>
                </c:pt>
                <c:pt idx="6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power supply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1</c:v>
                </c:pt>
                <c:pt idx="2">
                  <c:v>50</c:v>
                </c:pt>
                <c:pt idx="3">
                  <c:v>10</c:v>
                </c:pt>
                <c:pt idx="4">
                  <c:v>20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Display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1">
                  <c:v>150</c:v>
                </c:pt>
                <c:pt idx="2">
                  <c:v>20</c:v>
                </c:pt>
                <c:pt idx="3">
                  <c:v>20</c:v>
                </c:pt>
                <c:pt idx="4">
                  <c:v>10</c:v>
                </c:pt>
                <c:pt idx="5">
                  <c:v>20</c:v>
                </c:pt>
                <c:pt idx="6">
                  <c:v>10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casing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  <c:pt idx="1">
                  <c:v>10</c:v>
                </c:pt>
                <c:pt idx="2">
                  <c:v>35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battery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3">
                  <c:v>10</c:v>
                </c:pt>
                <c:pt idx="5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Rack server</c:v>
                </c:pt>
                <c:pt idx="1">
                  <c:v>LCD monitor</c:v>
                </c:pt>
                <c:pt idx="2">
                  <c:v>Desktop</c:v>
                </c:pt>
                <c:pt idx="3">
                  <c:v>Laptop</c:v>
                </c:pt>
                <c:pt idx="4">
                  <c:v>Small Desktop</c:v>
                </c:pt>
                <c:pt idx="5">
                  <c:v>Tablet</c:v>
                </c:pt>
                <c:pt idx="6">
                  <c:v>E-reader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3">
                  <c:v>5</c:v>
                </c:pt>
              </c:numCache>
            </c:numRef>
          </c:val>
        </c:ser>
        <c:shape val="box"/>
        <c:axId val="108189184"/>
        <c:axId val="108190720"/>
        <c:axId val="0"/>
      </c:bar3DChart>
      <c:catAx>
        <c:axId val="108189184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8190720"/>
        <c:crosses val="autoZero"/>
        <c:auto val="1"/>
        <c:lblAlgn val="ctr"/>
        <c:lblOffset val="100"/>
      </c:catAx>
      <c:valAx>
        <c:axId val="10819072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81891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296644984594286"/>
          <c:y val="6.9398858037482164E-2"/>
          <c:w val="0.19174369508159314"/>
          <c:h val="0.70330754708293008"/>
        </c:manualLayout>
      </c:layout>
      <c:txPr>
        <a:bodyPr/>
        <a:lstStyle/>
        <a:p>
          <a:pPr>
            <a:defRPr sz="1800">
              <a:solidFill>
                <a:schemeClr val="bg1"/>
              </a:solidFill>
            </a:defRPr>
          </a:pPr>
          <a:endParaRPr lang="en-US"/>
        </a:p>
      </c:txPr>
    </c:legend>
    <c:plotVisOnly val="1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F5C03F-2807-4C5F-BF6C-6E9B3095D17D}" type="doc">
      <dgm:prSet loTypeId="urn:microsoft.com/office/officeart/2005/8/layout/chart3" loCatId="cycle" qsTypeId="urn:microsoft.com/office/officeart/2005/8/quickstyle/3d9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10DFF5-DA2F-4209-938D-3A9C52590C59}">
      <dgm:prSet/>
      <dgm:spPr/>
      <dgm:t>
        <a:bodyPr/>
        <a:lstStyle/>
        <a:p>
          <a:pPr rtl="0"/>
          <a:r>
            <a:rPr lang="en-US" dirty="0" smtClean="0"/>
            <a:t>Steel 29% </a:t>
          </a:r>
          <a:endParaRPr lang="en-US" dirty="0"/>
        </a:p>
      </dgm:t>
    </dgm:pt>
    <dgm:pt modelId="{2827C858-E5F7-4D49-B992-06A710E52898}" type="parTrans" cxnId="{72EF5004-4537-4134-AD9C-B6A3EBEAC92C}">
      <dgm:prSet/>
      <dgm:spPr/>
      <dgm:t>
        <a:bodyPr/>
        <a:lstStyle/>
        <a:p>
          <a:endParaRPr lang="en-US"/>
        </a:p>
      </dgm:t>
    </dgm:pt>
    <dgm:pt modelId="{28E12A8D-7F90-4827-B093-48898E9359D2}" type="sibTrans" cxnId="{72EF5004-4537-4134-AD9C-B6A3EBEAC92C}">
      <dgm:prSet/>
      <dgm:spPr/>
      <dgm:t>
        <a:bodyPr/>
        <a:lstStyle/>
        <a:p>
          <a:endParaRPr lang="en-US"/>
        </a:p>
      </dgm:t>
    </dgm:pt>
    <dgm:pt modelId="{3D5269C4-CCAA-43E2-AC85-DB8EB120DFA7}">
      <dgm:prSet/>
      <dgm:spPr/>
      <dgm:t>
        <a:bodyPr/>
        <a:lstStyle/>
        <a:p>
          <a:pPr rtl="0"/>
          <a:r>
            <a:rPr lang="en-US" dirty="0" smtClean="0"/>
            <a:t>Lead 8% </a:t>
          </a:r>
          <a:endParaRPr lang="en-US" dirty="0"/>
        </a:p>
      </dgm:t>
    </dgm:pt>
    <dgm:pt modelId="{F75E6709-544B-4927-A34A-DA41E9CD2BBC}" type="parTrans" cxnId="{872BBC13-FA28-4BCF-A489-D72110306CA8}">
      <dgm:prSet/>
      <dgm:spPr/>
      <dgm:t>
        <a:bodyPr/>
        <a:lstStyle/>
        <a:p>
          <a:endParaRPr lang="en-US"/>
        </a:p>
      </dgm:t>
    </dgm:pt>
    <dgm:pt modelId="{CEBBC8A5-1620-4F64-9DDD-B6F3B0399D10}" type="sibTrans" cxnId="{872BBC13-FA28-4BCF-A489-D72110306CA8}">
      <dgm:prSet/>
      <dgm:spPr/>
      <dgm:t>
        <a:bodyPr/>
        <a:lstStyle/>
        <a:p>
          <a:endParaRPr lang="en-US"/>
        </a:p>
      </dgm:t>
    </dgm:pt>
    <dgm:pt modelId="{2DEE8533-C2E8-4919-8C78-83CB8EA3968A}">
      <dgm:prSet/>
      <dgm:spPr/>
      <dgm:t>
        <a:bodyPr/>
        <a:lstStyle/>
        <a:p>
          <a:pPr rtl="0"/>
          <a:r>
            <a:rPr lang="en-US" dirty="0" smtClean="0"/>
            <a:t>Glass  22% </a:t>
          </a:r>
          <a:endParaRPr lang="en-US" dirty="0"/>
        </a:p>
      </dgm:t>
    </dgm:pt>
    <dgm:pt modelId="{2B0C85D0-54CF-49D1-8D65-CECB306993B7}" type="parTrans" cxnId="{C373119D-7B14-4871-AA65-C4E867CBEA21}">
      <dgm:prSet/>
      <dgm:spPr/>
      <dgm:t>
        <a:bodyPr/>
        <a:lstStyle/>
        <a:p>
          <a:endParaRPr lang="en-US"/>
        </a:p>
      </dgm:t>
    </dgm:pt>
    <dgm:pt modelId="{A989F9CD-E008-490C-AF5B-B3831F64C92C}" type="sibTrans" cxnId="{C373119D-7B14-4871-AA65-C4E867CBEA21}">
      <dgm:prSet/>
      <dgm:spPr/>
      <dgm:t>
        <a:bodyPr/>
        <a:lstStyle/>
        <a:p>
          <a:endParaRPr lang="en-US"/>
        </a:p>
      </dgm:t>
    </dgm:pt>
    <dgm:pt modelId="{40EE8FBF-D870-4D09-95BD-622DD3907B7F}">
      <dgm:prSet/>
      <dgm:spPr/>
      <dgm:t>
        <a:bodyPr/>
        <a:lstStyle/>
        <a:p>
          <a:pPr rtl="0"/>
          <a:r>
            <a:rPr lang="en-US" dirty="0" smtClean="0"/>
            <a:t>Plastic 29% </a:t>
          </a:r>
          <a:endParaRPr lang="en-US" dirty="0"/>
        </a:p>
      </dgm:t>
    </dgm:pt>
    <dgm:pt modelId="{D8E6632F-3D36-4B86-A1DC-678316185519}" type="parTrans" cxnId="{A6D5614D-0BEC-4C4D-BACA-17E69C9F5490}">
      <dgm:prSet/>
      <dgm:spPr/>
      <dgm:t>
        <a:bodyPr/>
        <a:lstStyle/>
        <a:p>
          <a:endParaRPr lang="en-US"/>
        </a:p>
      </dgm:t>
    </dgm:pt>
    <dgm:pt modelId="{AD86B5C7-867A-4677-A35D-071DFD29A307}" type="sibTrans" cxnId="{A6D5614D-0BEC-4C4D-BACA-17E69C9F5490}">
      <dgm:prSet/>
      <dgm:spPr/>
      <dgm:t>
        <a:bodyPr/>
        <a:lstStyle/>
        <a:p>
          <a:endParaRPr lang="en-US"/>
        </a:p>
      </dgm:t>
    </dgm:pt>
    <dgm:pt modelId="{3555042F-E30A-490A-B7E5-DD8DCE80165B}">
      <dgm:prSet/>
      <dgm:spPr/>
      <dgm:t>
        <a:bodyPr/>
        <a:lstStyle/>
        <a:p>
          <a:pPr rtl="0"/>
          <a:r>
            <a:rPr lang="en-US" dirty="0" err="1" smtClean="0"/>
            <a:t>Aluminium</a:t>
          </a:r>
          <a:r>
            <a:rPr lang="en-US" dirty="0" smtClean="0"/>
            <a:t> 10%  </a:t>
          </a:r>
          <a:endParaRPr lang="en-US" dirty="0"/>
        </a:p>
      </dgm:t>
    </dgm:pt>
    <dgm:pt modelId="{1032B683-C976-425D-9560-75DB99F141F6}" type="parTrans" cxnId="{36236DD8-D66E-4113-891C-6FCA53867FC3}">
      <dgm:prSet/>
      <dgm:spPr/>
      <dgm:t>
        <a:bodyPr/>
        <a:lstStyle/>
        <a:p>
          <a:endParaRPr lang="en-US"/>
        </a:p>
      </dgm:t>
    </dgm:pt>
    <dgm:pt modelId="{7D04D854-A47E-4795-A7CE-8FBB32FC2617}" type="sibTrans" cxnId="{36236DD8-D66E-4113-891C-6FCA53867FC3}">
      <dgm:prSet/>
      <dgm:spPr/>
      <dgm:t>
        <a:bodyPr/>
        <a:lstStyle/>
        <a:p>
          <a:endParaRPr lang="en-US"/>
        </a:p>
      </dgm:t>
    </dgm:pt>
    <dgm:pt modelId="{3A431B06-09CD-493D-83DC-72AEF81EF7EF}">
      <dgm:prSet/>
      <dgm:spPr/>
      <dgm:t>
        <a:bodyPr/>
        <a:lstStyle/>
        <a:p>
          <a:pPr rtl="0"/>
          <a:r>
            <a:rPr lang="en-US" dirty="0" smtClean="0"/>
            <a:t>Copper 7%  </a:t>
          </a:r>
          <a:endParaRPr lang="en-US" dirty="0"/>
        </a:p>
      </dgm:t>
    </dgm:pt>
    <dgm:pt modelId="{DB86F540-900A-4122-95D5-3540E80AB4FA}" type="parTrans" cxnId="{7CE3BA46-E4F8-4798-A06E-71466BC74F33}">
      <dgm:prSet/>
      <dgm:spPr/>
      <dgm:t>
        <a:bodyPr/>
        <a:lstStyle/>
        <a:p>
          <a:endParaRPr lang="en-US"/>
        </a:p>
      </dgm:t>
    </dgm:pt>
    <dgm:pt modelId="{1B9AA934-2F21-4D61-8FCF-885407CE066C}" type="sibTrans" cxnId="{7CE3BA46-E4F8-4798-A06E-71466BC74F33}">
      <dgm:prSet/>
      <dgm:spPr/>
      <dgm:t>
        <a:bodyPr/>
        <a:lstStyle/>
        <a:p>
          <a:endParaRPr lang="en-US"/>
        </a:p>
      </dgm:t>
    </dgm:pt>
    <dgm:pt modelId="{B46BF3E0-6461-4142-A2A9-02EBE93D44DC}">
      <dgm:prSet/>
      <dgm:spPr/>
      <dgm:t>
        <a:bodyPr/>
        <a:lstStyle/>
        <a:p>
          <a:pPr rtl="0"/>
          <a:r>
            <a:rPr lang="en-US" dirty="0" smtClean="0"/>
            <a:t>Zinc 3%</a:t>
          </a:r>
          <a:endParaRPr lang="en-US" dirty="0"/>
        </a:p>
      </dgm:t>
    </dgm:pt>
    <dgm:pt modelId="{990CD6C0-8855-40F0-B003-47C61EDD4C06}" type="parTrans" cxnId="{1EE8B512-52A1-4AB5-B8E4-DCB23E54D09F}">
      <dgm:prSet/>
      <dgm:spPr/>
      <dgm:t>
        <a:bodyPr/>
        <a:lstStyle/>
        <a:p>
          <a:endParaRPr lang="en-US"/>
        </a:p>
      </dgm:t>
    </dgm:pt>
    <dgm:pt modelId="{42D65FD7-23D8-4010-8018-9777BFF66468}" type="sibTrans" cxnId="{1EE8B512-52A1-4AB5-B8E4-DCB23E54D09F}">
      <dgm:prSet/>
      <dgm:spPr/>
      <dgm:t>
        <a:bodyPr/>
        <a:lstStyle/>
        <a:p>
          <a:endParaRPr lang="en-US"/>
        </a:p>
      </dgm:t>
    </dgm:pt>
    <dgm:pt modelId="{C9D3F2D2-D776-44AF-83C1-40EB790F47F7}" type="pres">
      <dgm:prSet presAssocID="{4DF5C03F-2807-4C5F-BF6C-6E9B3095D17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FFD8AC-E8D4-4CF0-B220-A98EDD878F88}" type="pres">
      <dgm:prSet presAssocID="{4DF5C03F-2807-4C5F-BF6C-6E9B3095D17D}" presName="wedge1" presStyleLbl="node1" presStyleIdx="0" presStyleCnt="7" custLinFactNeighborX="2471" custLinFactNeighborY="-4720"/>
      <dgm:spPr/>
      <dgm:t>
        <a:bodyPr/>
        <a:lstStyle/>
        <a:p>
          <a:endParaRPr lang="en-US"/>
        </a:p>
      </dgm:t>
    </dgm:pt>
    <dgm:pt modelId="{5BF921D7-04A7-4573-BA83-3E0417B97234}" type="pres">
      <dgm:prSet presAssocID="{4DF5C03F-2807-4C5F-BF6C-6E9B3095D17D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B80038-A805-4D9A-A79D-64C3BAFB5E9C}" type="pres">
      <dgm:prSet presAssocID="{4DF5C03F-2807-4C5F-BF6C-6E9B3095D17D}" presName="wedge2" presStyleLbl="node1" presStyleIdx="1" presStyleCnt="7" custLinFactNeighborX="9306" custLinFactNeighborY="-7951"/>
      <dgm:spPr/>
      <dgm:t>
        <a:bodyPr/>
        <a:lstStyle/>
        <a:p>
          <a:endParaRPr lang="en-US"/>
        </a:p>
      </dgm:t>
    </dgm:pt>
    <dgm:pt modelId="{59BE543F-1506-455A-B407-4AFFEA4110FB}" type="pres">
      <dgm:prSet presAssocID="{4DF5C03F-2807-4C5F-BF6C-6E9B3095D17D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906380-3A9E-48F2-BF99-691CA9F9AF2E}" type="pres">
      <dgm:prSet presAssocID="{4DF5C03F-2807-4C5F-BF6C-6E9B3095D17D}" presName="wedge3" presStyleLbl="node1" presStyleIdx="2" presStyleCnt="7" custLinFactNeighborX="5054" custLinFactNeighborY="-3253"/>
      <dgm:spPr/>
      <dgm:t>
        <a:bodyPr/>
        <a:lstStyle/>
        <a:p>
          <a:endParaRPr lang="en-US"/>
        </a:p>
      </dgm:t>
    </dgm:pt>
    <dgm:pt modelId="{88C862E2-1E58-4D6A-A363-62414ACC0E1B}" type="pres">
      <dgm:prSet presAssocID="{4DF5C03F-2807-4C5F-BF6C-6E9B3095D17D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21E1C-2D93-46CE-BEF1-863DA464E97A}" type="pres">
      <dgm:prSet presAssocID="{4DF5C03F-2807-4C5F-BF6C-6E9B3095D17D}" presName="wedge4" presStyleLbl="node1" presStyleIdx="3" presStyleCnt="7" custLinFactNeighborX="-260" custLinFactNeighborY="-3253"/>
      <dgm:spPr/>
      <dgm:t>
        <a:bodyPr/>
        <a:lstStyle/>
        <a:p>
          <a:endParaRPr lang="en-US"/>
        </a:p>
      </dgm:t>
    </dgm:pt>
    <dgm:pt modelId="{55FD1F70-2842-4048-8633-2AC37A55F6D0}" type="pres">
      <dgm:prSet presAssocID="{4DF5C03F-2807-4C5F-BF6C-6E9B3095D17D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5A0716-4668-41F3-92FD-EDF0A82CF9EA}" type="pres">
      <dgm:prSet presAssocID="{4DF5C03F-2807-4C5F-BF6C-6E9B3095D17D}" presName="wedge5" presStyleLbl="node1" presStyleIdx="4" presStyleCnt="7" custLinFactNeighborX="-3449" custLinFactNeighborY="-3253"/>
      <dgm:spPr/>
      <dgm:t>
        <a:bodyPr/>
        <a:lstStyle/>
        <a:p>
          <a:endParaRPr lang="en-US"/>
        </a:p>
      </dgm:t>
    </dgm:pt>
    <dgm:pt modelId="{2B774873-1BFB-48D5-B991-A3E7E44E7ADB}" type="pres">
      <dgm:prSet presAssocID="{4DF5C03F-2807-4C5F-BF6C-6E9B3095D17D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C8A543-26BE-4B1F-A9D6-6B8408932332}" type="pres">
      <dgm:prSet presAssocID="{4DF5C03F-2807-4C5F-BF6C-6E9B3095D17D}" presName="wedge6" presStyleLbl="node1" presStyleIdx="5" presStyleCnt="7" custLinFactNeighborX="-3449" custLinFactNeighborY="-9014"/>
      <dgm:spPr/>
      <dgm:t>
        <a:bodyPr/>
        <a:lstStyle/>
        <a:p>
          <a:endParaRPr lang="en-US"/>
        </a:p>
      </dgm:t>
    </dgm:pt>
    <dgm:pt modelId="{9313EE1D-DA0E-4C87-A77E-3EA8DFCAACCD}" type="pres">
      <dgm:prSet presAssocID="{4DF5C03F-2807-4C5F-BF6C-6E9B3095D17D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F9AD6D-8473-44A2-9CA7-B5D443746857}" type="pres">
      <dgm:prSet presAssocID="{4DF5C03F-2807-4C5F-BF6C-6E9B3095D17D}" presName="wedge7" presStyleLbl="node1" presStyleIdx="6" presStyleCnt="7" custLinFactNeighborX="2928" custLinFactNeighborY="-10077"/>
      <dgm:spPr/>
      <dgm:t>
        <a:bodyPr/>
        <a:lstStyle/>
        <a:p>
          <a:endParaRPr lang="en-US"/>
        </a:p>
      </dgm:t>
    </dgm:pt>
    <dgm:pt modelId="{76D78B2C-5336-494B-83DF-AE46603100EB}" type="pres">
      <dgm:prSet presAssocID="{4DF5C03F-2807-4C5F-BF6C-6E9B3095D17D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EF5004-4537-4134-AD9C-B6A3EBEAC92C}" srcId="{4DF5C03F-2807-4C5F-BF6C-6E9B3095D17D}" destId="{E710DFF5-DA2F-4209-938D-3A9C52590C59}" srcOrd="0" destOrd="0" parTransId="{2827C858-E5F7-4D49-B992-06A710E52898}" sibTransId="{28E12A8D-7F90-4827-B093-48898E9359D2}"/>
    <dgm:cxn modelId="{CABC39EE-AF65-4924-ABE2-54AAF66B3AB3}" type="presOf" srcId="{40EE8FBF-D870-4D09-95BD-622DD3907B7F}" destId="{9A521E1C-2D93-46CE-BEF1-863DA464E97A}" srcOrd="0" destOrd="0" presId="urn:microsoft.com/office/officeart/2005/8/layout/chart3"/>
    <dgm:cxn modelId="{B66F8BB7-EBB9-4E0C-B5C6-2970F5C210E3}" type="presOf" srcId="{2DEE8533-C2E8-4919-8C78-83CB8EA3968A}" destId="{A0906380-3A9E-48F2-BF99-691CA9F9AF2E}" srcOrd="0" destOrd="0" presId="urn:microsoft.com/office/officeart/2005/8/layout/chart3"/>
    <dgm:cxn modelId="{7CE3BA46-E4F8-4798-A06E-71466BC74F33}" srcId="{4DF5C03F-2807-4C5F-BF6C-6E9B3095D17D}" destId="{3A431B06-09CD-493D-83DC-72AEF81EF7EF}" srcOrd="5" destOrd="0" parTransId="{DB86F540-900A-4122-95D5-3540E80AB4FA}" sibTransId="{1B9AA934-2F21-4D61-8FCF-885407CE066C}"/>
    <dgm:cxn modelId="{1EE8B512-52A1-4AB5-B8E4-DCB23E54D09F}" srcId="{4DF5C03F-2807-4C5F-BF6C-6E9B3095D17D}" destId="{B46BF3E0-6461-4142-A2A9-02EBE93D44DC}" srcOrd="6" destOrd="0" parTransId="{990CD6C0-8855-40F0-B003-47C61EDD4C06}" sibTransId="{42D65FD7-23D8-4010-8018-9777BFF66468}"/>
    <dgm:cxn modelId="{18F94380-D390-4E3D-8833-908C8697A617}" type="presOf" srcId="{3A431B06-09CD-493D-83DC-72AEF81EF7EF}" destId="{9313EE1D-DA0E-4C87-A77E-3EA8DFCAACCD}" srcOrd="1" destOrd="0" presId="urn:microsoft.com/office/officeart/2005/8/layout/chart3"/>
    <dgm:cxn modelId="{3CFCFF77-6F27-4CBC-8EBD-D6111DB268A6}" type="presOf" srcId="{3A431B06-09CD-493D-83DC-72AEF81EF7EF}" destId="{BFC8A543-26BE-4B1F-A9D6-6B8408932332}" srcOrd="0" destOrd="0" presId="urn:microsoft.com/office/officeart/2005/8/layout/chart3"/>
    <dgm:cxn modelId="{69BAD1BB-9F48-4D56-A625-2489D499FA7F}" type="presOf" srcId="{B46BF3E0-6461-4142-A2A9-02EBE93D44DC}" destId="{76D78B2C-5336-494B-83DF-AE46603100EB}" srcOrd="1" destOrd="0" presId="urn:microsoft.com/office/officeart/2005/8/layout/chart3"/>
    <dgm:cxn modelId="{6DA13FC1-0F2B-443D-9B5D-A12BA3FE1510}" type="presOf" srcId="{E710DFF5-DA2F-4209-938D-3A9C52590C59}" destId="{21FFD8AC-E8D4-4CF0-B220-A98EDD878F88}" srcOrd="0" destOrd="0" presId="urn:microsoft.com/office/officeart/2005/8/layout/chart3"/>
    <dgm:cxn modelId="{36236DD8-D66E-4113-891C-6FCA53867FC3}" srcId="{4DF5C03F-2807-4C5F-BF6C-6E9B3095D17D}" destId="{3555042F-E30A-490A-B7E5-DD8DCE80165B}" srcOrd="4" destOrd="0" parTransId="{1032B683-C976-425D-9560-75DB99F141F6}" sibTransId="{7D04D854-A47E-4795-A7CE-8FBB32FC2617}"/>
    <dgm:cxn modelId="{33613295-4642-410D-93C7-2B3DE1549DC6}" type="presOf" srcId="{E710DFF5-DA2F-4209-938D-3A9C52590C59}" destId="{5BF921D7-04A7-4573-BA83-3E0417B97234}" srcOrd="1" destOrd="0" presId="urn:microsoft.com/office/officeart/2005/8/layout/chart3"/>
    <dgm:cxn modelId="{7F2B3127-887F-4E2E-A29E-A092630C962D}" type="presOf" srcId="{3555042F-E30A-490A-B7E5-DD8DCE80165B}" destId="{7D5A0716-4668-41F3-92FD-EDF0A82CF9EA}" srcOrd="0" destOrd="0" presId="urn:microsoft.com/office/officeart/2005/8/layout/chart3"/>
    <dgm:cxn modelId="{5C35FFA4-A125-4058-8B49-B6DF1A50F174}" type="presOf" srcId="{4DF5C03F-2807-4C5F-BF6C-6E9B3095D17D}" destId="{C9D3F2D2-D776-44AF-83C1-40EB790F47F7}" srcOrd="0" destOrd="0" presId="urn:microsoft.com/office/officeart/2005/8/layout/chart3"/>
    <dgm:cxn modelId="{C373119D-7B14-4871-AA65-C4E867CBEA21}" srcId="{4DF5C03F-2807-4C5F-BF6C-6E9B3095D17D}" destId="{2DEE8533-C2E8-4919-8C78-83CB8EA3968A}" srcOrd="2" destOrd="0" parTransId="{2B0C85D0-54CF-49D1-8D65-CECB306993B7}" sibTransId="{A989F9CD-E008-490C-AF5B-B3831F64C92C}"/>
    <dgm:cxn modelId="{5D3CB66D-2CB3-4D76-B9F8-961B31E2C3C4}" type="presOf" srcId="{3D5269C4-CCAA-43E2-AC85-DB8EB120DFA7}" destId="{59BE543F-1506-455A-B407-4AFFEA4110FB}" srcOrd="1" destOrd="0" presId="urn:microsoft.com/office/officeart/2005/8/layout/chart3"/>
    <dgm:cxn modelId="{6449A65A-E7E2-43F6-B861-45649EA45936}" type="presOf" srcId="{3D5269C4-CCAA-43E2-AC85-DB8EB120DFA7}" destId="{42B80038-A805-4D9A-A79D-64C3BAFB5E9C}" srcOrd="0" destOrd="0" presId="urn:microsoft.com/office/officeart/2005/8/layout/chart3"/>
    <dgm:cxn modelId="{C895E1DF-0076-4C08-9C91-40CB86AA48D9}" type="presOf" srcId="{B46BF3E0-6461-4142-A2A9-02EBE93D44DC}" destId="{A6F9AD6D-8473-44A2-9CA7-B5D443746857}" srcOrd="0" destOrd="0" presId="urn:microsoft.com/office/officeart/2005/8/layout/chart3"/>
    <dgm:cxn modelId="{A6D5614D-0BEC-4C4D-BACA-17E69C9F5490}" srcId="{4DF5C03F-2807-4C5F-BF6C-6E9B3095D17D}" destId="{40EE8FBF-D870-4D09-95BD-622DD3907B7F}" srcOrd="3" destOrd="0" parTransId="{D8E6632F-3D36-4B86-A1DC-678316185519}" sibTransId="{AD86B5C7-867A-4677-A35D-071DFD29A307}"/>
    <dgm:cxn modelId="{E4B120B3-6396-4B83-8B13-F1C6A9BF32F3}" type="presOf" srcId="{40EE8FBF-D870-4D09-95BD-622DD3907B7F}" destId="{55FD1F70-2842-4048-8633-2AC37A55F6D0}" srcOrd="1" destOrd="0" presId="urn:microsoft.com/office/officeart/2005/8/layout/chart3"/>
    <dgm:cxn modelId="{872BBC13-FA28-4BCF-A489-D72110306CA8}" srcId="{4DF5C03F-2807-4C5F-BF6C-6E9B3095D17D}" destId="{3D5269C4-CCAA-43E2-AC85-DB8EB120DFA7}" srcOrd="1" destOrd="0" parTransId="{F75E6709-544B-4927-A34A-DA41E9CD2BBC}" sibTransId="{CEBBC8A5-1620-4F64-9DDD-B6F3B0399D10}"/>
    <dgm:cxn modelId="{0E6757F8-AAC1-412C-8BFB-6ADAD3293714}" type="presOf" srcId="{3555042F-E30A-490A-B7E5-DD8DCE80165B}" destId="{2B774873-1BFB-48D5-B991-A3E7E44E7ADB}" srcOrd="1" destOrd="0" presId="urn:microsoft.com/office/officeart/2005/8/layout/chart3"/>
    <dgm:cxn modelId="{B59E352B-4F5D-4B49-8C7D-C2FFC346198E}" type="presOf" srcId="{2DEE8533-C2E8-4919-8C78-83CB8EA3968A}" destId="{88C862E2-1E58-4D6A-A363-62414ACC0E1B}" srcOrd="1" destOrd="0" presId="urn:microsoft.com/office/officeart/2005/8/layout/chart3"/>
    <dgm:cxn modelId="{67D1B362-6934-44B1-9652-DAC1027D05BC}" type="presParOf" srcId="{C9D3F2D2-D776-44AF-83C1-40EB790F47F7}" destId="{21FFD8AC-E8D4-4CF0-B220-A98EDD878F88}" srcOrd="0" destOrd="0" presId="urn:microsoft.com/office/officeart/2005/8/layout/chart3"/>
    <dgm:cxn modelId="{AAD6E306-3E5A-421F-9CD5-E3886A9449A8}" type="presParOf" srcId="{C9D3F2D2-D776-44AF-83C1-40EB790F47F7}" destId="{5BF921D7-04A7-4573-BA83-3E0417B97234}" srcOrd="1" destOrd="0" presId="urn:microsoft.com/office/officeart/2005/8/layout/chart3"/>
    <dgm:cxn modelId="{74B7CAD5-3AB5-4B91-BA3F-E1BE93A55A0F}" type="presParOf" srcId="{C9D3F2D2-D776-44AF-83C1-40EB790F47F7}" destId="{42B80038-A805-4D9A-A79D-64C3BAFB5E9C}" srcOrd="2" destOrd="0" presId="urn:microsoft.com/office/officeart/2005/8/layout/chart3"/>
    <dgm:cxn modelId="{9C3F4D00-1373-43DE-B033-71A6647EBBA5}" type="presParOf" srcId="{C9D3F2D2-D776-44AF-83C1-40EB790F47F7}" destId="{59BE543F-1506-455A-B407-4AFFEA4110FB}" srcOrd="3" destOrd="0" presId="urn:microsoft.com/office/officeart/2005/8/layout/chart3"/>
    <dgm:cxn modelId="{81580200-A8E8-4471-B0AB-1D42A97E2D0E}" type="presParOf" srcId="{C9D3F2D2-D776-44AF-83C1-40EB790F47F7}" destId="{A0906380-3A9E-48F2-BF99-691CA9F9AF2E}" srcOrd="4" destOrd="0" presId="urn:microsoft.com/office/officeart/2005/8/layout/chart3"/>
    <dgm:cxn modelId="{4B0F0E00-99BB-46B3-A944-F080DE0EF149}" type="presParOf" srcId="{C9D3F2D2-D776-44AF-83C1-40EB790F47F7}" destId="{88C862E2-1E58-4D6A-A363-62414ACC0E1B}" srcOrd="5" destOrd="0" presId="urn:microsoft.com/office/officeart/2005/8/layout/chart3"/>
    <dgm:cxn modelId="{3FADF3ED-8093-4B86-9D96-2D90519F8C13}" type="presParOf" srcId="{C9D3F2D2-D776-44AF-83C1-40EB790F47F7}" destId="{9A521E1C-2D93-46CE-BEF1-863DA464E97A}" srcOrd="6" destOrd="0" presId="urn:microsoft.com/office/officeart/2005/8/layout/chart3"/>
    <dgm:cxn modelId="{32ACBB59-3C28-489D-B560-C8911C14B31F}" type="presParOf" srcId="{C9D3F2D2-D776-44AF-83C1-40EB790F47F7}" destId="{55FD1F70-2842-4048-8633-2AC37A55F6D0}" srcOrd="7" destOrd="0" presId="urn:microsoft.com/office/officeart/2005/8/layout/chart3"/>
    <dgm:cxn modelId="{C44EE066-648E-4AD8-97B3-FC4EB901F609}" type="presParOf" srcId="{C9D3F2D2-D776-44AF-83C1-40EB790F47F7}" destId="{7D5A0716-4668-41F3-92FD-EDF0A82CF9EA}" srcOrd="8" destOrd="0" presId="urn:microsoft.com/office/officeart/2005/8/layout/chart3"/>
    <dgm:cxn modelId="{11BCB9A3-413C-45CE-932A-686D0D191B96}" type="presParOf" srcId="{C9D3F2D2-D776-44AF-83C1-40EB790F47F7}" destId="{2B774873-1BFB-48D5-B991-A3E7E44E7ADB}" srcOrd="9" destOrd="0" presId="urn:microsoft.com/office/officeart/2005/8/layout/chart3"/>
    <dgm:cxn modelId="{DEE6B278-F5F3-44F2-98AA-6434CB6D1CCB}" type="presParOf" srcId="{C9D3F2D2-D776-44AF-83C1-40EB790F47F7}" destId="{BFC8A543-26BE-4B1F-A9D6-6B8408932332}" srcOrd="10" destOrd="0" presId="urn:microsoft.com/office/officeart/2005/8/layout/chart3"/>
    <dgm:cxn modelId="{3014BC07-8658-4F0F-AAC7-CCC0403C658B}" type="presParOf" srcId="{C9D3F2D2-D776-44AF-83C1-40EB790F47F7}" destId="{9313EE1D-DA0E-4C87-A77E-3EA8DFCAACCD}" srcOrd="11" destOrd="0" presId="urn:microsoft.com/office/officeart/2005/8/layout/chart3"/>
    <dgm:cxn modelId="{F9EB5C72-08A2-4C04-8049-19B8A9E8852D}" type="presParOf" srcId="{C9D3F2D2-D776-44AF-83C1-40EB790F47F7}" destId="{A6F9AD6D-8473-44A2-9CA7-B5D443746857}" srcOrd="12" destOrd="0" presId="urn:microsoft.com/office/officeart/2005/8/layout/chart3"/>
    <dgm:cxn modelId="{8B7FADA7-BC68-4892-91A1-F491C8A63310}" type="presParOf" srcId="{C9D3F2D2-D776-44AF-83C1-40EB790F47F7}" destId="{76D78B2C-5336-494B-83DF-AE46603100EB}" srcOrd="13" destOrd="0" presId="urn:microsoft.com/office/officeart/2005/8/layout/chart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435C5-CF8E-4DA1-936F-998E445382CA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18A63-89E1-4C7B-AAEC-D97B823B17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206a8405f_5_3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b206a8405f_5_3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2"/>
            <a:ext cx="731520" cy="10281684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619116" y="1020716"/>
            <a:ext cx="91440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38146" y="1020716"/>
            <a:ext cx="54864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00040" y="1020716"/>
            <a:ext cx="18288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443536" y="1020716"/>
            <a:ext cx="18288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28800" y="6515100"/>
            <a:ext cx="15544800" cy="2962656"/>
          </a:xfrm>
        </p:spPr>
        <p:txBody>
          <a:bodyPr/>
          <a:lstStyle>
            <a:lvl1pPr marR="16328" algn="l">
              <a:defRPr sz="71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4251960"/>
            <a:ext cx="15544800" cy="2263140"/>
          </a:xfrm>
        </p:spPr>
        <p:txBody>
          <a:bodyPr lIns="179613" tIns="81642" anchor="b"/>
          <a:lstStyle>
            <a:lvl1pPr marL="0" indent="0" algn="l"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510582" y="7571091"/>
            <a:ext cx="146304" cy="25374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510582" y="7195229"/>
            <a:ext cx="146304" cy="3429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510582" y="6956528"/>
            <a:ext cx="146304" cy="20574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510582" y="6813838"/>
            <a:ext cx="146304" cy="10972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411959"/>
            <a:ext cx="3962400" cy="8777288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411959"/>
            <a:ext cx="11734800" cy="877728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noFill/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1440000" y="1106750"/>
            <a:ext cx="8489400" cy="1284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1"/>
          </p:nvPr>
        </p:nvSpPr>
        <p:spPr>
          <a:xfrm>
            <a:off x="3019050" y="2973146"/>
            <a:ext cx="5543400" cy="67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2"/>
          </p:nvPr>
        </p:nvSpPr>
        <p:spPr>
          <a:xfrm>
            <a:off x="3019050" y="5912098"/>
            <a:ext cx="5543400" cy="67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320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320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320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320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320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320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3200"/>
              </a:spcBef>
              <a:spcAft>
                <a:spcPts val="320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3"/>
          </p:nvPr>
        </p:nvSpPr>
        <p:spPr>
          <a:xfrm>
            <a:off x="3019050" y="3878626"/>
            <a:ext cx="5543400" cy="179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4"/>
          </p:nvPr>
        </p:nvSpPr>
        <p:spPr>
          <a:xfrm>
            <a:off x="3019050" y="6830500"/>
            <a:ext cx="5543400" cy="179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9657904" y="1610832"/>
            <a:ext cx="8644272" cy="8686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747932" y="0"/>
            <a:ext cx="11029072" cy="992299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9952956" y="1928220"/>
            <a:ext cx="6172200" cy="237744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11887200" y="0"/>
            <a:ext cx="5486400" cy="640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11887200" y="6400800"/>
            <a:ext cx="6400800" cy="17145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11887200" y="0"/>
            <a:ext cx="2743200" cy="640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11896727" y="6369845"/>
            <a:ext cx="4181474" cy="391715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11887200" y="6400800"/>
            <a:ext cx="3200400" cy="3886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11887200" y="2057400"/>
            <a:ext cx="6400800" cy="4343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11887200" y="2628900"/>
            <a:ext cx="6400800" cy="37719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981200" y="6400800"/>
            <a:ext cx="9906000" cy="3886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066800" y="6400800"/>
            <a:ext cx="10668000" cy="3886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733648" y="3657600"/>
            <a:ext cx="11277600" cy="2743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733648" y="3200400"/>
            <a:ext cx="11277600" cy="3200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9144000" y="6400800"/>
            <a:ext cx="2743200" cy="3886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3804" y="2027508"/>
            <a:ext cx="11436096" cy="1466229"/>
          </a:xfrm>
        </p:spPr>
        <p:txBody>
          <a:bodyPr lIns="146956" tIns="81642" bIns="0" anchor="t"/>
          <a:lstStyle>
            <a:lvl1pPr marL="97971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6320" y="603397"/>
            <a:ext cx="17007840" cy="1329398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3804" y="768096"/>
            <a:ext cx="16312896" cy="1165860"/>
          </a:xfrm>
        </p:spPr>
        <p:txBody>
          <a:bodyPr tIns="114299"/>
          <a:lstStyle>
            <a:lvl1pPr algn="l">
              <a:buNone/>
              <a:defRPr sz="6800" b="0" cap="none" spc="-268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743076" y="1020716"/>
            <a:ext cx="54864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822218" y="1020716"/>
            <a:ext cx="54864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896900" y="1020716"/>
            <a:ext cx="18288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953404" y="1020716"/>
            <a:ext cx="18288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00956" y="1020716"/>
            <a:ext cx="73152" cy="54864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8096"/>
            <a:ext cx="16459200" cy="13716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8688" y="2655752"/>
            <a:ext cx="8077200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10688" y="2655752"/>
            <a:ext cx="8077200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603398"/>
            <a:ext cx="17734160" cy="1329398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648" y="768096"/>
            <a:ext cx="15544800" cy="1371600"/>
          </a:xfrm>
        </p:spPr>
        <p:txBody>
          <a:bodyPr anchor="t"/>
          <a:lstStyle>
            <a:lvl1pPr>
              <a:defRPr sz="71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14625"/>
            <a:ext cx="8080376" cy="959643"/>
          </a:xfrm>
        </p:spPr>
        <p:txBody>
          <a:bodyPr anchor="ctr"/>
          <a:lstStyle>
            <a:lvl1pPr marL="130628" indent="0" algn="l">
              <a:buNone/>
              <a:defRPr sz="4300" b="1">
                <a:solidFill>
                  <a:schemeClr val="accent2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290051" y="2714625"/>
            <a:ext cx="8083550" cy="959643"/>
          </a:xfrm>
        </p:spPr>
        <p:txBody>
          <a:bodyPr anchor="ctr"/>
          <a:lstStyle>
            <a:lvl1pPr marL="130628" indent="0">
              <a:buNone/>
              <a:defRPr sz="4300" b="1">
                <a:solidFill>
                  <a:schemeClr val="accent2"/>
                </a:solidFill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3688556"/>
            <a:ext cx="8080376" cy="5939028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688556"/>
            <a:ext cx="8083550" cy="5939028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580" y="1020716"/>
            <a:ext cx="91440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4610" y="1020716"/>
            <a:ext cx="54864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504" y="1020716"/>
            <a:ext cx="18288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1020716"/>
            <a:ext cx="18288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299540" y="1020716"/>
            <a:ext cx="54864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378682" y="1020716"/>
            <a:ext cx="54864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453364" y="1020716"/>
            <a:ext cx="18288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509868" y="1020716"/>
            <a:ext cx="18288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7420" y="1020716"/>
            <a:ext cx="73152" cy="54864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8096"/>
            <a:ext cx="15544800" cy="1371600"/>
          </a:xfrm>
        </p:spPr>
        <p:txBody>
          <a:bodyPr/>
          <a:lstStyle>
            <a:lvl1pPr>
              <a:defRPr sz="71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09575"/>
            <a:ext cx="16459200" cy="1743075"/>
          </a:xfrm>
        </p:spPr>
        <p:txBody>
          <a:bodyPr anchor="ctr"/>
          <a:lstStyle>
            <a:lvl1pPr algn="l">
              <a:buNone/>
              <a:defRPr sz="64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71600" y="2152650"/>
            <a:ext cx="5029200" cy="6858000"/>
          </a:xfrm>
        </p:spPr>
        <p:txBody>
          <a:bodyPr/>
          <a:lstStyle>
            <a:lvl1pPr marL="97971" indent="0">
              <a:buNone/>
              <a:defRPr sz="32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58000" y="2152650"/>
            <a:ext cx="10972800" cy="685800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36064" y="1"/>
            <a:ext cx="17556480" cy="2817056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26390" y="2827542"/>
            <a:ext cx="17565244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7062354" y="1796684"/>
            <a:ext cx="199145" cy="256932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828800" y="661877"/>
            <a:ext cx="13716000" cy="1052624"/>
          </a:xfrm>
        </p:spPr>
        <p:txBody>
          <a:bodyPr anchor="b"/>
          <a:lstStyle>
            <a:lvl1pPr algn="l">
              <a:buNone/>
              <a:defRPr sz="37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6064" y="2840672"/>
            <a:ext cx="17556480" cy="744021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57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828800" y="1725216"/>
            <a:ext cx="13716000" cy="1028700"/>
          </a:xfrm>
        </p:spPr>
        <p:txBody>
          <a:bodyPr/>
          <a:lstStyle>
            <a:lvl1pPr marL="48985" indent="0">
              <a:spcBef>
                <a:spcPts val="0"/>
              </a:spcBef>
              <a:buNone/>
              <a:defRPr sz="2500">
                <a:solidFill>
                  <a:srgbClr val="FFFFFF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7367154" y="2025284"/>
            <a:ext cx="199145" cy="256932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6673368" y="2180028"/>
            <a:ext cx="199145" cy="256932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954000" y="83249"/>
            <a:ext cx="4267200" cy="547688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83249"/>
            <a:ext cx="11125200" cy="547688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221200" y="83249"/>
            <a:ext cx="914400" cy="547688"/>
          </a:xfrm>
        </p:spPr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731520" cy="10281684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510582" y="7571091"/>
            <a:ext cx="146304" cy="253746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10582" y="7195229"/>
            <a:ext cx="146304" cy="3429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510582" y="6956528"/>
            <a:ext cx="146304" cy="20574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510582" y="6813838"/>
            <a:ext cx="146304" cy="10972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9116" y="1020716"/>
            <a:ext cx="91440" cy="54864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38146" y="1020716"/>
            <a:ext cx="54864" cy="54864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0040" y="1020716"/>
            <a:ext cx="18288" cy="54864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443536" y="1020716"/>
            <a:ext cx="18288" cy="54864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284" tIns="81642" rIns="163284" bIns="81642"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828800" y="768096"/>
            <a:ext cx="15544800" cy="1371600"/>
          </a:xfrm>
          <a:prstGeom prst="rect">
            <a:avLst/>
          </a:prstGeom>
        </p:spPr>
        <p:txBody>
          <a:bodyPr vert="horz" lIns="163284" tIns="81642" rIns="163284" bIns="81642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828800" y="2675340"/>
            <a:ext cx="15544800" cy="6858000"/>
          </a:xfrm>
          <a:prstGeom prst="rect">
            <a:avLst/>
          </a:prstGeom>
        </p:spPr>
        <p:txBody>
          <a:bodyPr vert="horz" lIns="163284" tIns="81642" rIns="163284" bIns="81642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2954000" y="9625013"/>
            <a:ext cx="4267200" cy="54768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l" eaLnBrk="1" latinLnBrk="0" hangingPunct="1">
              <a:defRPr kumimoji="0" sz="2000">
                <a:solidFill>
                  <a:schemeClr val="tx2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828800" y="9625013"/>
            <a:ext cx="11125200" cy="54768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r" eaLnBrk="1" latinLnBrk="0" hangingPunct="1">
              <a:defRPr kumimoji="0" sz="2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7221200" y="9625013"/>
            <a:ext cx="914400" cy="547688"/>
          </a:xfrm>
          <a:prstGeom prst="rect">
            <a:avLst/>
          </a:prstGeom>
        </p:spPr>
        <p:txBody>
          <a:bodyPr vert="horz" lIns="163284" tIns="81642" rIns="163284" bIns="81642" anchor="b"/>
          <a:lstStyle>
            <a:lvl1pPr algn="l" eaLnBrk="1" latinLnBrk="0" hangingPunct="1">
              <a:defRPr kumimoji="0" sz="2100">
                <a:solidFill>
                  <a:schemeClr val="tx2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7100" kern="1200" spc="-179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734780" indent="-612317" algn="l" rtl="0" eaLnBrk="1" latinLnBrk="0" hangingPunct="1">
        <a:spcBef>
          <a:spcPts val="1250"/>
        </a:spcBef>
        <a:buClr>
          <a:schemeClr val="tx2"/>
        </a:buClr>
        <a:buSzPct val="95000"/>
        <a:buFont typeface="Wingdings"/>
        <a:buChar char=""/>
        <a:defRPr kumimoji="0"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2604" indent="-510264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2pPr>
      <a:lvl3pPr marL="1779800" indent="-408211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253325" indent="-408211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2645207" indent="-375554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3053418" indent="-375554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3396316" indent="-32656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3739213" indent="-32656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4082110" indent="-326569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video" Target="file:///C:\Users\USER\Downloads\1092907891-preview.mp4" TargetMode="External"/><Relationship Id="rId7" Type="http://schemas.openxmlformats.org/officeDocument/2006/relationships/image" Target="../media/image4.jpeg"/><Relationship Id="rId2" Type="http://schemas.openxmlformats.org/officeDocument/2006/relationships/video" Target="file:///C:\Users\USER\Downloads\1091993891-preview.mp4" TargetMode="External"/><Relationship Id="rId1" Type="http://schemas.openxmlformats.org/officeDocument/2006/relationships/video" Target="file:///C:\Users\USER\Downloads\29066281-preview.mp4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chart" Target="../charts/chart9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file:///C:\Users\USER\Downloads\1085228849-preview.mp4" TargetMode="External"/><Relationship Id="rId2" Type="http://schemas.openxmlformats.org/officeDocument/2006/relationships/video" Target="file:///C:\Users\USER\Downloads\31251754-preview.mp4" TargetMode="External"/><Relationship Id="rId1" Type="http://schemas.openxmlformats.org/officeDocument/2006/relationships/video" Target="file:///C:\Users\USER\Downloads\1094792077-preview.mp4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chart" Target="../charts/chart3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university-of-michigan-m-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6057900"/>
            <a:ext cx="4495800" cy="29718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685800" y="723900"/>
            <a:ext cx="5103068" cy="50292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pic>
        <p:nvPicPr>
          <p:cNvPr id="22" name="29066281-previe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838200" y="876300"/>
            <a:ext cx="4800600" cy="4724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055568" y="419100"/>
            <a:ext cx="7375402" cy="9144000"/>
            <a:chOff x="0" y="0"/>
            <a:chExt cx="812800" cy="906936"/>
          </a:xfrm>
        </p:grpSpPr>
        <p:sp>
          <p:nvSpPr>
            <p:cNvPr id="10" name="Freeform 10"/>
            <p:cNvSpPr/>
            <p:nvPr/>
          </p:nvSpPr>
          <p:spPr>
            <a:xfrm>
              <a:off x="0" y="30231"/>
              <a:ext cx="546491" cy="876705"/>
            </a:xfrm>
            <a:custGeom>
              <a:avLst/>
              <a:gdLst/>
              <a:ahLst/>
              <a:cxnLst/>
              <a:rect l="l" t="t" r="r" b="b"/>
              <a:pathLst>
                <a:path w="546491" h="906936">
                  <a:moveTo>
                    <a:pt x="0" y="0"/>
                  </a:moveTo>
                  <a:lnTo>
                    <a:pt x="546491" y="0"/>
                  </a:lnTo>
                  <a:lnTo>
                    <a:pt x="546491" y="906936"/>
                  </a:lnTo>
                  <a:lnTo>
                    <a:pt x="0" y="906936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85248" tIns="85248" rIns="85248" bIns="85248" rtlCol="0" anchor="ctr"/>
            <a:lstStyle/>
            <a:p>
              <a:pPr algn="ctr">
                <a:lnSpc>
                  <a:spcPts val="293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77851" y="3924300"/>
            <a:ext cx="6400549" cy="5334000"/>
            <a:chOff x="0" y="0"/>
            <a:chExt cx="1106183" cy="9230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6183" cy="923095"/>
            </a:xfrm>
            <a:custGeom>
              <a:avLst/>
              <a:gdLst/>
              <a:ahLst/>
              <a:cxnLst/>
              <a:rect l="l" t="t" r="r" b="b"/>
              <a:pathLst>
                <a:path w="1106183" h="923095">
                  <a:moveTo>
                    <a:pt x="0" y="0"/>
                  </a:moveTo>
                  <a:lnTo>
                    <a:pt x="1106183" y="0"/>
                  </a:lnTo>
                  <a:lnTo>
                    <a:pt x="1106183" y="923095"/>
                  </a:lnTo>
                  <a:lnTo>
                    <a:pt x="0" y="923095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pic>
        <p:nvPicPr>
          <p:cNvPr id="25" name="1091993891-preview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248400" y="876300"/>
            <a:ext cx="4572000" cy="4953000"/>
          </a:xfrm>
          <a:prstGeom prst="rect">
            <a:avLst/>
          </a:prstGeom>
        </p:spPr>
      </p:pic>
      <p:pic>
        <p:nvPicPr>
          <p:cNvPr id="24" name="1092907891-preview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6"/>
          <a:stretch>
            <a:fillRect/>
          </a:stretch>
        </p:blipFill>
        <p:spPr>
          <a:xfrm>
            <a:off x="11430000" y="4076700"/>
            <a:ext cx="6096000" cy="5029200"/>
          </a:xfrm>
          <a:prstGeom prst="rect">
            <a:avLst/>
          </a:prstGeom>
        </p:spPr>
      </p:pic>
      <p:pic>
        <p:nvPicPr>
          <p:cNvPr id="32" name="Picture 31" descr="Microsoft-Azure-unfair-competitive-practice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723900"/>
            <a:ext cx="6324600" cy="2971800"/>
          </a:xfrm>
          <a:prstGeom prst="rect">
            <a:avLst/>
          </a:prstGeom>
        </p:spPr>
      </p:pic>
      <p:pic>
        <p:nvPicPr>
          <p:cNvPr id="33" name="Picture 32" descr="University-of-Michigan-Symbol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77000" y="6134100"/>
            <a:ext cx="4114800" cy="3276600"/>
          </a:xfrm>
          <a:prstGeom prst="rect">
            <a:avLst/>
          </a:prstGeom>
        </p:spPr>
      </p:pic>
      <p:pic>
        <p:nvPicPr>
          <p:cNvPr id="34" name="Picture 33" descr="1658285256_bzIzO4_google_log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905500"/>
            <a:ext cx="5105400" cy="36576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828800" y="6057900"/>
            <a:ext cx="9067800" cy="2590800"/>
          </a:xfrm>
          <a:prstGeom prst="rect">
            <a:avLst/>
          </a:prstGeom>
          <a:solidFill>
            <a:srgbClr val="867D8F">
              <a:alpha val="8549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057400" y="6210300"/>
            <a:ext cx="73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Bevan" charset="0"/>
              </a:rPr>
              <a:t>Green Initiatives Taken by Organizations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24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>
                <p:cTn id="3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rning 413">
            <a:extLst>
              <a:ext uri="{FF2B5EF4-FFF2-40B4-BE49-F238E27FC236}">
                <a16:creationId xmlns="" xmlns:a16="http://schemas.microsoft.com/office/drawing/2014/main" id="{464C87E4-4DD6-462C-BFDA-9A7217B6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800" y="2705100"/>
            <a:ext cx="685800" cy="5347753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rning 415">
            <a:extLst>
              <a:ext uri="{FF2B5EF4-FFF2-40B4-BE49-F238E27FC236}">
                <a16:creationId xmlns="" xmlns:a16="http://schemas.microsoft.com/office/drawing/2014/main" id="{B469BFB1-B008-4C4F-AF67-7C3960F2C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25400" y="5295900"/>
            <a:ext cx="609600" cy="2756953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rning 421">
            <a:extLst>
              <a:ext uri="{FF2B5EF4-FFF2-40B4-BE49-F238E27FC236}">
                <a16:creationId xmlns="" xmlns:a16="http://schemas.microsoft.com/office/drawing/2014/main" id="{60E063CB-8D7A-4382-89D1-3BDF61CA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0" y="4152900"/>
            <a:ext cx="685800" cy="3899954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rning 414">
            <a:extLst>
              <a:ext uri="{FF2B5EF4-FFF2-40B4-BE49-F238E27FC236}">
                <a16:creationId xmlns="" xmlns:a16="http://schemas.microsoft.com/office/drawing/2014/main" id="{ABE51330-C35A-43C7-B5D1-5BDAC815C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0400" y="3543300"/>
            <a:ext cx="685800" cy="4502470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Venstre-opadgående pil 347">
            <a:extLst>
              <a:ext uri="{FF2B5EF4-FFF2-40B4-BE49-F238E27FC236}">
                <a16:creationId xmlns="" xmlns:a16="http://schemas.microsoft.com/office/drawing/2014/main" id="{9431486F-5004-4C22-8AE2-979BF90F09B7}"/>
              </a:ext>
            </a:extLst>
          </p:cNvPr>
          <p:cNvSpPr/>
          <p:nvPr/>
        </p:nvSpPr>
        <p:spPr bwMode="auto">
          <a:xfrm flipH="1">
            <a:off x="9296400" y="1409700"/>
            <a:ext cx="7696200" cy="7010400"/>
          </a:xfrm>
          <a:prstGeom prst="leftUpArrow">
            <a:avLst>
              <a:gd name="adj1" fmla="val 2285"/>
              <a:gd name="adj2" fmla="val 2364"/>
              <a:gd name="adj3" fmla="val 4619"/>
            </a:avLst>
          </a:prstGeom>
          <a:gradFill flip="none" rotWithShape="1">
            <a:gsLst>
              <a:gs pos="51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  <a:alpha val="2800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ktangel 408">
            <a:extLst>
              <a:ext uri="{FF2B5EF4-FFF2-40B4-BE49-F238E27FC236}">
                <a16:creationId xmlns="" xmlns:a16="http://schemas.microsoft.com/office/drawing/2014/main" id="{59E8DCE5-5B0E-48CA-ADE2-DDD07E299A4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513764" y="5259136"/>
            <a:ext cx="474618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a-DK" sz="2000" dirty="0" smtClean="0">
                <a:latin typeface="Bevan" charset="0"/>
                <a:ea typeface="Cambria" panose="02040503050406030204" pitchFamily="18" charset="0"/>
              </a:rPr>
              <a:t>Kg CO2</a:t>
            </a:r>
            <a:endParaRPr lang="da-DK" sz="2000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12" name="Rektangel 46">
            <a:extLst>
              <a:ext uri="{FF2B5EF4-FFF2-40B4-BE49-F238E27FC236}">
                <a16:creationId xmlns="" xmlns:a16="http://schemas.microsoft.com/office/drawing/2014/main" id="{E9C32A53-DCC2-42E5-B41D-AFFD70B1F7F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379917" y="8717583"/>
            <a:ext cx="16076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Recker SErvert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13" name="Rektangel 48">
            <a:extLst>
              <a:ext uri="{FF2B5EF4-FFF2-40B4-BE49-F238E27FC236}">
                <a16:creationId xmlns="" xmlns:a16="http://schemas.microsoft.com/office/drawing/2014/main" id="{8E75B30D-4B77-4176-8179-395718BC0854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446717" y="8641383"/>
            <a:ext cx="16076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LCD Monitor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14" name="Rektangel 49">
            <a:extLst>
              <a:ext uri="{FF2B5EF4-FFF2-40B4-BE49-F238E27FC236}">
                <a16:creationId xmlns="" xmlns:a16="http://schemas.microsoft.com/office/drawing/2014/main" id="{E0FCD0E3-5F4F-43E1-ABCA-F626CC0D25C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437317" y="8717583"/>
            <a:ext cx="16076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Full-Size Desktop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15" name="Rektangel 50">
            <a:extLst>
              <a:ext uri="{FF2B5EF4-FFF2-40B4-BE49-F238E27FC236}">
                <a16:creationId xmlns="" xmlns:a16="http://schemas.microsoft.com/office/drawing/2014/main" id="{94349C98-0347-4651-AB58-27A4D38F3D4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2274029" y="8795271"/>
            <a:ext cx="16076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Laptop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0600" y="1104900"/>
            <a:ext cx="7772400" cy="795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Open Sauce"/>
              </a:rPr>
              <a:t>1.  Office equipment energy consumption could be reduced by 23% if all office equipment had and utilized low-power mode. If all desktop computers and printers were turned off for the night, energy consumption would be further reduced by 9%.</a:t>
            </a:r>
          </a:p>
          <a:p>
            <a:r>
              <a:rPr lang="en-US" sz="2500" dirty="0" smtClean="0">
                <a:latin typeface="Open Sauce"/>
              </a:rPr>
              <a:t> </a:t>
            </a:r>
          </a:p>
          <a:p>
            <a:r>
              <a:rPr lang="en-US" sz="2500" dirty="0" smtClean="0">
                <a:latin typeface="Open Sauce"/>
              </a:rPr>
              <a:t>2.  Energy Star certified computer servers are, on average, 30% more energy efficient than standard servers. If all servers in the U.S. met Energy Star standards, $1 billion in energy would be saved and 8.2 million metric tons of GHG emissions would be avoided per year.</a:t>
            </a:r>
          </a:p>
          <a:p>
            <a:r>
              <a:rPr lang="en-US" sz="2500" dirty="0" smtClean="0">
                <a:latin typeface="Open Sauce"/>
              </a:rPr>
              <a:t> </a:t>
            </a:r>
          </a:p>
          <a:p>
            <a:r>
              <a:rPr lang="en-US" sz="2500" dirty="0" smtClean="0">
                <a:latin typeface="Open Sauce"/>
              </a:rPr>
              <a:t>3.      Energy consumed by devices in standby mode accounts for 5-10% of residential energy use. Unplug electronic devices when not in use, or plug them into a power strip and turn that off.42 Turning off a computer </a:t>
            </a:r>
            <a:r>
              <a:rPr lang="en-US" sz="2500" dirty="0" smtClean="0">
                <a:latin typeface="Open Sauce"/>
              </a:rPr>
              <a:t>when </a:t>
            </a:r>
            <a:r>
              <a:rPr lang="en-US" sz="2500" dirty="0" smtClean="0">
                <a:latin typeface="Open Sauce"/>
              </a:rPr>
              <a:t>it is not in use can save $50, 505 kWh, and 415 lbs of CO₂ per computer annually.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3" name="Rektangel 46">
            <a:extLst>
              <a:ext uri="{FF2B5EF4-FFF2-40B4-BE49-F238E27FC236}">
                <a16:creationId xmlns="" xmlns:a16="http://schemas.microsoft.com/office/drawing/2014/main" id="{E9C32A53-DCC2-42E5-B41D-AFFD70B1F7F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180517" y="8641383"/>
            <a:ext cx="16076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Recker SErvert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24" name="Rektangel 46">
            <a:extLst>
              <a:ext uri="{FF2B5EF4-FFF2-40B4-BE49-F238E27FC236}">
                <a16:creationId xmlns="" xmlns:a16="http://schemas.microsoft.com/office/drawing/2014/main" id="{E9C32A53-DCC2-42E5-B41D-AFFD70B1F7F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5094917" y="8641383"/>
            <a:ext cx="16076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Recker SErvert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25" name="Rektangel 46">
            <a:extLst>
              <a:ext uri="{FF2B5EF4-FFF2-40B4-BE49-F238E27FC236}">
                <a16:creationId xmlns="" xmlns:a16="http://schemas.microsoft.com/office/drawing/2014/main" id="{E9C32A53-DCC2-42E5-B41D-AFFD70B1F7F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266117" y="8641383"/>
            <a:ext cx="16076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a-DK" sz="2000" b="1" dirty="0" smtClean="0">
                <a:latin typeface="Bevan" charset="0"/>
                <a:ea typeface="Cambria" panose="02040503050406030204" pitchFamily="18" charset="0"/>
              </a:rPr>
              <a:t>Recker SErvert</a:t>
            </a:r>
            <a:endParaRPr lang="da-DK" sz="2000" b="1" dirty="0">
              <a:latin typeface="Bevan" charset="0"/>
              <a:ea typeface="Cambria" panose="02040503050406030204" pitchFamily="18" charset="0"/>
            </a:endParaRPr>
          </a:p>
        </p:txBody>
      </p:sp>
      <p:sp>
        <p:nvSpPr>
          <p:cNvPr id="26" name="Terning 421">
            <a:extLst>
              <a:ext uri="{FF2B5EF4-FFF2-40B4-BE49-F238E27FC236}">
                <a16:creationId xmlns="" xmlns:a16="http://schemas.microsoft.com/office/drawing/2014/main" id="{60E063CB-8D7A-4382-89D1-3BDF61CA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0" y="6667500"/>
            <a:ext cx="685800" cy="1385354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rning 421">
            <a:extLst>
              <a:ext uri="{FF2B5EF4-FFF2-40B4-BE49-F238E27FC236}">
                <a16:creationId xmlns="" xmlns:a16="http://schemas.microsoft.com/office/drawing/2014/main" id="{60E063CB-8D7A-4382-89D1-3BDF61CA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3600" y="5829300"/>
            <a:ext cx="685800" cy="2223554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rning 421">
            <a:extLst>
              <a:ext uri="{FF2B5EF4-FFF2-40B4-BE49-F238E27FC236}">
                <a16:creationId xmlns="" xmlns:a16="http://schemas.microsoft.com/office/drawing/2014/main" id="{60E063CB-8D7A-4382-89D1-3BDF61CA6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68600" y="7277100"/>
            <a:ext cx="762000" cy="775754"/>
          </a:xfrm>
          <a:prstGeom prst="cube">
            <a:avLst>
              <a:gd name="adj" fmla="val 10366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50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pitchFamily="34" charset="0"/>
              <a:buAutoNum type="arabicPeriod"/>
              <a:defRPr/>
            </a:pPr>
            <a:endParaRPr lang="en-US" noProof="1">
              <a:solidFill>
                <a:schemeClr val="tx1">
                  <a:lumMod val="95000"/>
                  <a:lumOff val="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9296400" y="75057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220200" y="65913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144000" y="54483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144000" y="46101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067800" y="36195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44000" y="27051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44000" y="2095500"/>
            <a:ext cx="45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25000" y="571500"/>
            <a:ext cx="853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latin typeface="Open Sauce Bold"/>
              </a:rPr>
              <a:t>Embodied GHG emission of </a:t>
            </a:r>
            <a:r>
              <a:rPr lang="en-US" sz="4400" b="1" u="sng" dirty="0" err="1" smtClean="0">
                <a:latin typeface="Open Sauce Bold"/>
              </a:rPr>
              <a:t>UoM</a:t>
            </a:r>
            <a:endParaRPr lang="en-US" sz="4400" b="1" u="sng" dirty="0">
              <a:latin typeface="Open Sauce Bold"/>
            </a:endParaRPr>
          </a:p>
        </p:txBody>
      </p:sp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23" grpId="0"/>
      <p:bldP spid="24" grpId="0"/>
      <p:bldP spid="25" grpId="0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BCBCB"/>
            </a:gs>
            <a:gs pos="13000">
              <a:srgbClr val="5F5F5F"/>
            </a:gs>
            <a:gs pos="21001">
              <a:srgbClr val="5F5F5F"/>
            </a:gs>
            <a:gs pos="63000">
              <a:srgbClr val="FFFFFF"/>
            </a:gs>
            <a:gs pos="67000">
              <a:srgbClr val="B2B2B2"/>
            </a:gs>
            <a:gs pos="69000">
              <a:srgbClr val="292929"/>
            </a:gs>
            <a:gs pos="82001">
              <a:srgbClr val="777777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49B136E-2A1E-4145-A105-618989940E36}"/>
              </a:ext>
            </a:extLst>
          </p:cNvPr>
          <p:cNvSpPr/>
          <p:nvPr/>
        </p:nvSpPr>
        <p:spPr>
          <a:xfrm>
            <a:off x="4953000" y="647700"/>
            <a:ext cx="8382000" cy="4648200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793AC-CB25-4317-86FA-8A3F324F7A81}"/>
              </a:ext>
            </a:extLst>
          </p:cNvPr>
          <p:cNvSpPr/>
          <p:nvPr/>
        </p:nvSpPr>
        <p:spPr>
          <a:xfrm>
            <a:off x="9677400" y="5753100"/>
            <a:ext cx="7382540" cy="376569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="" xmlns:a16="http://schemas.microsoft.com/office/drawing/2014/main" id="{D94A0F1C-C667-4D67-961D-05B68C9BB938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190736542"/>
              </p:ext>
            </p:extLst>
          </p:nvPr>
        </p:nvGraphicFramePr>
        <p:xfrm>
          <a:off x="4343400" y="647698"/>
          <a:ext cx="9829800" cy="472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Chart 88"/>
          <p:cNvGraphicFramePr/>
          <p:nvPr/>
        </p:nvGraphicFramePr>
        <p:xfrm>
          <a:off x="10058400" y="5295900"/>
          <a:ext cx="67818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0" name="Picture 2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18517383">
            <a:off x="14800993" y="7305469"/>
            <a:ext cx="3365083" cy="40060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BBD1571-C413-43FC-A5EC-47B0ACD84CA7}"/>
              </a:ext>
            </a:extLst>
          </p:cNvPr>
          <p:cNvSpPr/>
          <p:nvPr/>
        </p:nvSpPr>
        <p:spPr>
          <a:xfrm>
            <a:off x="762000" y="5524500"/>
            <a:ext cx="7162800" cy="4457700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graphicFrame>
        <p:nvGraphicFramePr>
          <p:cNvPr id="11" name="Chart 10"/>
          <p:cNvGraphicFramePr/>
          <p:nvPr/>
        </p:nvGraphicFramePr>
        <p:xfrm>
          <a:off x="838200" y="5448300"/>
          <a:ext cx="7010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544800" y="41529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03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0400" y="6477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01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40005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02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53 0.06181 L -2.08333E-6 2.38477E-6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category"/>
        </p:bldSub>
      </p:bldGraphic>
      <p:bldGraphic spid="89" grpId="0">
        <p:bldSub>
          <a:bldChart bld="categoryEl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6858000" y="1409700"/>
          <a:ext cx="11430000" cy="815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4400" y="1638300"/>
            <a:ext cx="66294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evan" charset="0"/>
              </a:rPr>
              <a:t>Microsoft charges its own internal business groups a real fee on their emissions as an incentive to drive them down </a:t>
            </a:r>
            <a:r>
              <a:rPr lang="en-US" sz="2400" i="1" dirty="0" smtClean="0">
                <a:latin typeface="Bevan" charset="0"/>
              </a:rPr>
              <a:t>and </a:t>
            </a:r>
            <a:r>
              <a:rPr lang="en-US" sz="2400" dirty="0" smtClean="0">
                <a:latin typeface="Bevan" charset="0"/>
              </a:rPr>
              <a:t>a way to raise capital for funds that reward sustainable innovation internally. </a:t>
            </a:r>
          </a:p>
          <a:p>
            <a:endParaRPr lang="en-US" sz="2400" dirty="0" smtClean="0">
              <a:latin typeface="Bevan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evan" charset="0"/>
              </a:rPr>
              <a:t> Few companies have begun to measure their Scope 1 or 2 emissions, let alone reduce or remove them. Even fewer have done this for Scope 3.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>
              <a:latin typeface="Bevan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Bevan" charset="0"/>
              </a:rPr>
              <a:t> Additionally, the company extended this real fee from its Scope 1 and 2 emissions out to Scope 3, which are the indirect emissions associated with its supply and value chain.</a:t>
            </a:r>
          </a:p>
          <a:p>
            <a:endParaRPr lang="en-US" sz="2400" dirty="0">
              <a:latin typeface="Bev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4400" y="1409700"/>
            <a:ext cx="906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latin typeface="Open Sauce Bold"/>
              </a:rPr>
              <a:t>Microsoft Emission Scope 1,2,3</a:t>
            </a:r>
            <a:endParaRPr lang="en-US" sz="4400" u="sng" dirty="0">
              <a:latin typeface="Open Sauce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82200" y="9182100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Bevan" charset="0"/>
              </a:rPr>
              <a:t>Metric tons CO2 e</a:t>
            </a:r>
            <a:endParaRPr lang="en-US" sz="2000" dirty="0">
              <a:latin typeface="Bev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4706600" y="9334500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El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952500"/>
            <a:ext cx="1742379" cy="1802978"/>
            <a:chOff x="0" y="0"/>
            <a:chExt cx="812800" cy="8410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41069"/>
            </a:xfrm>
            <a:custGeom>
              <a:avLst/>
              <a:gdLst/>
              <a:ahLst/>
              <a:cxnLst/>
              <a:rect l="l" t="t" r="r" b="b"/>
              <a:pathLst>
                <a:path w="812800" h="841069">
                  <a:moveTo>
                    <a:pt x="0" y="0"/>
                  </a:moveTo>
                  <a:lnTo>
                    <a:pt x="812800" y="0"/>
                  </a:lnTo>
                  <a:lnTo>
                    <a:pt x="812800" y="841069"/>
                  </a:lnTo>
                  <a:lnTo>
                    <a:pt x="0" y="841069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219957" y="3349506"/>
            <a:ext cx="1285150" cy="12851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20800" y="7962900"/>
            <a:ext cx="1285150" cy="128515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4400" y="3314700"/>
            <a:ext cx="7010400" cy="152400"/>
            <a:chOff x="0" y="0"/>
            <a:chExt cx="1096476" cy="420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6476" cy="42086"/>
            </a:xfrm>
            <a:custGeom>
              <a:avLst/>
              <a:gdLst/>
              <a:ahLst/>
              <a:cxnLst/>
              <a:rect l="l" t="t" r="r" b="b"/>
              <a:pathLst>
                <a:path w="1096476" h="42086">
                  <a:moveTo>
                    <a:pt x="0" y="0"/>
                  </a:moveTo>
                  <a:lnTo>
                    <a:pt x="1096476" y="0"/>
                  </a:lnTo>
                  <a:lnTo>
                    <a:pt x="1096476" y="42086"/>
                  </a:lnTo>
                  <a:lnTo>
                    <a:pt x="0" y="42086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14400" y="647700"/>
            <a:ext cx="762000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9600"/>
              </a:lnSpc>
              <a:spcBef>
                <a:spcPct val="0"/>
              </a:spcBef>
            </a:pPr>
            <a:r>
              <a:rPr lang="en-US" sz="8000" dirty="0" smtClean="0"/>
              <a:t>Results Analysis and Discussions</a:t>
            </a:r>
            <a:endParaRPr lang="en-US" sz="8000" dirty="0">
              <a:solidFill>
                <a:srgbClr val="FFFFFF"/>
              </a:solidFill>
              <a:latin typeface="Bevan"/>
            </a:endParaRPr>
          </a:p>
        </p:txBody>
      </p:sp>
      <p:pic>
        <p:nvPicPr>
          <p:cNvPr id="24" name="Picture 23" descr="green cloud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0" y="952500"/>
            <a:ext cx="4572000" cy="3733800"/>
          </a:xfrm>
          <a:prstGeom prst="rect">
            <a:avLst/>
          </a:prstGeom>
        </p:spPr>
      </p:pic>
      <p:pic>
        <p:nvPicPr>
          <p:cNvPr id="25" name="Picture 24" descr="carbon free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14020801" y="4991100"/>
            <a:ext cx="3428999" cy="2819400"/>
          </a:xfrm>
          <a:prstGeom prst="rect">
            <a:avLst/>
          </a:prstGeom>
        </p:spPr>
      </p:pic>
      <p:pic>
        <p:nvPicPr>
          <p:cNvPr id="26" name="Picture 25" descr="carbonnegativ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4991100"/>
            <a:ext cx="4419600" cy="42672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90600" y="4381500"/>
            <a:ext cx="7848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4400" dirty="0" smtClean="0">
                <a:latin typeface="Bevan" charset="0"/>
              </a:rPr>
              <a:t>  Flexible work option</a:t>
            </a:r>
          </a:p>
          <a:p>
            <a:pPr>
              <a:buFont typeface="Arial" pitchFamily="34" charset="0"/>
              <a:buChar char="•"/>
            </a:pPr>
            <a:r>
              <a:rPr lang="en-US" sz="4400" dirty="0" smtClean="0">
                <a:latin typeface="Bevan" charset="0"/>
              </a:rPr>
              <a:t>  </a:t>
            </a:r>
            <a:r>
              <a:rPr lang="en-US" sz="4400" dirty="0" smtClean="0">
                <a:latin typeface="Bevan" charset="0"/>
              </a:rPr>
              <a:t>Remote employment</a:t>
            </a:r>
          </a:p>
          <a:p>
            <a:pPr>
              <a:buFont typeface="Arial" pitchFamily="34" charset="0"/>
              <a:buChar char="•"/>
            </a:pPr>
            <a:r>
              <a:rPr lang="en-US" sz="4400" dirty="0" smtClean="0">
                <a:latin typeface="Bevan" charset="0"/>
              </a:rPr>
              <a:t> </a:t>
            </a:r>
            <a:r>
              <a:rPr lang="en-US" sz="4400" dirty="0" smtClean="0">
                <a:latin typeface="Bevan" charset="0"/>
              </a:rPr>
              <a:t> AI powered social   </a:t>
            </a:r>
          </a:p>
          <a:p>
            <a:r>
              <a:rPr lang="en-US" sz="4400" dirty="0" smtClean="0">
                <a:latin typeface="Bevan" charset="0"/>
              </a:rPr>
              <a:t> </a:t>
            </a:r>
            <a:r>
              <a:rPr lang="en-US" sz="4400" dirty="0" smtClean="0">
                <a:latin typeface="Bevan" charset="0"/>
              </a:rPr>
              <a:t>   platform</a:t>
            </a:r>
          </a:p>
          <a:p>
            <a:pPr>
              <a:buFont typeface="Arial" pitchFamily="34" charset="0"/>
              <a:buChar char="•"/>
            </a:pPr>
            <a:r>
              <a:rPr lang="en-US" sz="4400" dirty="0" smtClean="0">
                <a:latin typeface="Bevan" charset="0"/>
              </a:rPr>
              <a:t> </a:t>
            </a:r>
            <a:r>
              <a:rPr lang="en-US" sz="4400" dirty="0" smtClean="0">
                <a:latin typeface="Bevan" charset="0"/>
              </a:rPr>
              <a:t> Build the future 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3062565"/>
            <a:ext cx="5127392" cy="2723623"/>
            <a:chOff x="0" y="0"/>
            <a:chExt cx="6836522" cy="363149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836522" cy="3631498"/>
              <a:chOff x="0" y="0"/>
              <a:chExt cx="1350424" cy="717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50424" cy="717333"/>
              </a:xfrm>
              <a:custGeom>
                <a:avLst/>
                <a:gdLst/>
                <a:ahLst/>
                <a:cxnLst/>
                <a:rect l="l" t="t" r="r" b="b"/>
                <a:pathLst>
                  <a:path w="1350424" h="717333">
                    <a:moveTo>
                      <a:pt x="0" y="0"/>
                    </a:moveTo>
                    <a:lnTo>
                      <a:pt x="1350424" y="0"/>
                    </a:lnTo>
                    <a:lnTo>
                      <a:pt x="1350424" y="717333"/>
                    </a:lnTo>
                    <a:lnTo>
                      <a:pt x="0" y="7173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282828"/>
                </a:solidFill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63625" y="450330"/>
              <a:ext cx="978850" cy="97885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90703" y="1569111"/>
              <a:ext cx="5995250" cy="570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endParaRPr lang="en-US" sz="2799" dirty="0">
                <a:solidFill>
                  <a:srgbClr val="282828"/>
                </a:solidFill>
                <a:latin typeface="Open Sauce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90703" y="545471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Open Sauce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55402" y="3062565"/>
            <a:ext cx="5127392" cy="2723623"/>
            <a:chOff x="0" y="0"/>
            <a:chExt cx="6836522" cy="363149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6836522" cy="3631498"/>
              <a:chOff x="0" y="0"/>
              <a:chExt cx="1350424" cy="7173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0424" cy="717333"/>
              </a:xfrm>
              <a:custGeom>
                <a:avLst/>
                <a:gdLst/>
                <a:ahLst/>
                <a:cxnLst/>
                <a:rect l="l" t="t" r="r" b="b"/>
                <a:pathLst>
                  <a:path w="1350424" h="717333">
                    <a:moveTo>
                      <a:pt x="0" y="0"/>
                    </a:moveTo>
                    <a:lnTo>
                      <a:pt x="1350424" y="0"/>
                    </a:lnTo>
                    <a:lnTo>
                      <a:pt x="1350424" y="717333"/>
                    </a:lnTo>
                    <a:lnTo>
                      <a:pt x="0" y="7173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282828"/>
                </a:solidFill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63625" y="450330"/>
              <a:ext cx="978850" cy="978850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90703" y="1569111"/>
              <a:ext cx="5995250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dirty="0" smtClean="0">
                  <a:solidFill>
                    <a:srgbClr val="282828"/>
                  </a:solidFill>
                  <a:latin typeface="Open Sauce"/>
                </a:rPr>
                <a:t>Energy consumption reduced by low power mode in office equipments</a:t>
              </a:r>
              <a:endParaRPr lang="en-US" sz="2799" dirty="0">
                <a:solidFill>
                  <a:srgbClr val="282828"/>
                </a:solidFill>
                <a:latin typeface="Open Sauce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90703" y="545471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 smtClean="0">
                  <a:solidFill>
                    <a:srgbClr val="FFFFFF"/>
                  </a:solidFill>
                  <a:latin typeface="Open Sauce"/>
                </a:rPr>
                <a:t>03</a:t>
              </a:r>
              <a:endParaRPr lang="en-US" sz="3500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482105" y="3062565"/>
            <a:ext cx="5127392" cy="2723623"/>
            <a:chOff x="0" y="0"/>
            <a:chExt cx="6836522" cy="363149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836522" cy="3631498"/>
              <a:chOff x="0" y="0"/>
              <a:chExt cx="1350424" cy="71733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50424" cy="717333"/>
              </a:xfrm>
              <a:custGeom>
                <a:avLst/>
                <a:gdLst/>
                <a:ahLst/>
                <a:cxnLst/>
                <a:rect l="l" t="t" r="r" b="b"/>
                <a:pathLst>
                  <a:path w="1350424" h="717333">
                    <a:moveTo>
                      <a:pt x="0" y="0"/>
                    </a:moveTo>
                    <a:lnTo>
                      <a:pt x="1350424" y="0"/>
                    </a:lnTo>
                    <a:lnTo>
                      <a:pt x="1350424" y="717333"/>
                    </a:lnTo>
                    <a:lnTo>
                      <a:pt x="0" y="7173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282828"/>
                </a:solidFill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63625" y="450330"/>
              <a:ext cx="978850" cy="978850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590703" y="1569111"/>
              <a:ext cx="5995250" cy="1801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dirty="0" smtClean="0">
                  <a:solidFill>
                    <a:srgbClr val="282828"/>
                  </a:solidFill>
                  <a:latin typeface="Open Sauce"/>
                </a:rPr>
                <a:t>Focused on reducing scope1 and scope2 emission</a:t>
              </a:r>
              <a:endParaRPr lang="en-US" sz="2799" dirty="0">
                <a:solidFill>
                  <a:srgbClr val="282828"/>
                </a:solidFill>
                <a:latin typeface="Open Sauce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90703" y="545471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 smtClean="0">
                  <a:solidFill>
                    <a:srgbClr val="FFFFFF"/>
                  </a:solidFill>
                  <a:latin typeface="Open Sauce"/>
                </a:rPr>
                <a:t>05</a:t>
              </a:r>
              <a:endParaRPr lang="en-US" sz="3500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6235604"/>
            <a:ext cx="5127392" cy="2723623"/>
            <a:chOff x="0" y="0"/>
            <a:chExt cx="6836522" cy="3631498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6836522" cy="3631498"/>
              <a:chOff x="0" y="0"/>
              <a:chExt cx="1350424" cy="71733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350424" cy="717333"/>
              </a:xfrm>
              <a:custGeom>
                <a:avLst/>
                <a:gdLst/>
                <a:ahLst/>
                <a:cxnLst/>
                <a:rect l="l" t="t" r="r" b="b"/>
                <a:pathLst>
                  <a:path w="1350424" h="717333">
                    <a:moveTo>
                      <a:pt x="0" y="0"/>
                    </a:moveTo>
                    <a:lnTo>
                      <a:pt x="1350424" y="0"/>
                    </a:lnTo>
                    <a:lnTo>
                      <a:pt x="1350424" y="717333"/>
                    </a:lnTo>
                    <a:lnTo>
                      <a:pt x="0" y="7173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282828"/>
                </a:solidFill>
              </a:ln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463625" y="450329"/>
              <a:ext cx="978850" cy="978851"/>
              <a:chOff x="0" y="-1"/>
              <a:chExt cx="812800" cy="812801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590703" y="1569111"/>
              <a:ext cx="5995250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dirty="0" smtClean="0">
                  <a:solidFill>
                    <a:srgbClr val="282828"/>
                  </a:solidFill>
                  <a:latin typeface="Open Sauce"/>
                </a:rPr>
                <a:t>Remanufacture the energy in personal computers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90703" y="545471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 smtClean="0">
                  <a:solidFill>
                    <a:srgbClr val="FFFFFF"/>
                  </a:solidFill>
                  <a:latin typeface="Open Sauce"/>
                </a:rPr>
                <a:t>02</a:t>
              </a:r>
              <a:endParaRPr lang="en-US" sz="3500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755402" y="6235604"/>
            <a:ext cx="5127392" cy="2723623"/>
            <a:chOff x="0" y="0"/>
            <a:chExt cx="6836522" cy="3631498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6836522" cy="3631498"/>
              <a:chOff x="0" y="0"/>
              <a:chExt cx="1350424" cy="717333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350424" cy="717333"/>
              </a:xfrm>
              <a:custGeom>
                <a:avLst/>
                <a:gdLst/>
                <a:ahLst/>
                <a:cxnLst/>
                <a:rect l="l" t="t" r="r" b="b"/>
                <a:pathLst>
                  <a:path w="1350424" h="717333">
                    <a:moveTo>
                      <a:pt x="0" y="0"/>
                    </a:moveTo>
                    <a:lnTo>
                      <a:pt x="1350424" y="0"/>
                    </a:lnTo>
                    <a:lnTo>
                      <a:pt x="1350424" y="717333"/>
                    </a:lnTo>
                    <a:lnTo>
                      <a:pt x="0" y="7173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282828"/>
                </a:solidFill>
              </a:ln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463625" y="450330"/>
              <a:ext cx="978850" cy="978850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590703" y="1569111"/>
              <a:ext cx="5995250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dirty="0" smtClean="0">
                  <a:solidFill>
                    <a:srgbClr val="282828"/>
                  </a:solidFill>
                  <a:latin typeface="Open Sauce"/>
                </a:rPr>
                <a:t>Using energy star certified computer servers</a:t>
              </a:r>
              <a:endParaRPr lang="en-US" sz="2799" dirty="0">
                <a:solidFill>
                  <a:srgbClr val="282828"/>
                </a:solidFill>
                <a:latin typeface="Open Sauce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90703" y="545471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 smtClean="0">
                  <a:solidFill>
                    <a:srgbClr val="FFFFFF"/>
                  </a:solidFill>
                  <a:latin typeface="Open Sauce"/>
                </a:rPr>
                <a:t>04</a:t>
              </a:r>
              <a:endParaRPr lang="en-US" sz="3500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2482105" y="6235604"/>
            <a:ext cx="5127392" cy="2723623"/>
            <a:chOff x="0" y="0"/>
            <a:chExt cx="6836522" cy="3631498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6836522" cy="3631498"/>
              <a:chOff x="0" y="0"/>
              <a:chExt cx="1350424" cy="717333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350424" cy="717333"/>
              </a:xfrm>
              <a:custGeom>
                <a:avLst/>
                <a:gdLst/>
                <a:ahLst/>
                <a:cxnLst/>
                <a:rect l="l" t="t" r="r" b="b"/>
                <a:pathLst>
                  <a:path w="1350424" h="717333">
                    <a:moveTo>
                      <a:pt x="0" y="0"/>
                    </a:moveTo>
                    <a:lnTo>
                      <a:pt x="1350424" y="0"/>
                    </a:lnTo>
                    <a:lnTo>
                      <a:pt x="1350424" y="717333"/>
                    </a:lnTo>
                    <a:lnTo>
                      <a:pt x="0" y="71733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>
                <a:solidFill>
                  <a:srgbClr val="282828"/>
                </a:solidFill>
              </a:ln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463625" y="450330"/>
              <a:ext cx="978850" cy="978850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590703" y="1569111"/>
              <a:ext cx="5995250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799" dirty="0" smtClean="0">
                  <a:solidFill>
                    <a:srgbClr val="282828"/>
                  </a:solidFill>
                  <a:latin typeface="Open Sauce"/>
                </a:rPr>
                <a:t>Raised awareness and fund for  </a:t>
              </a:r>
              <a:r>
                <a:rPr lang="en-US" sz="2799" dirty="0" err="1" smtClean="0">
                  <a:solidFill>
                    <a:srgbClr val="282828"/>
                  </a:solidFill>
                  <a:latin typeface="Open Sauce"/>
                </a:rPr>
                <a:t>sustanable</a:t>
              </a:r>
              <a:r>
                <a:rPr lang="en-US" sz="2799" dirty="0" smtClean="0">
                  <a:solidFill>
                    <a:srgbClr val="282828"/>
                  </a:solidFill>
                  <a:latin typeface="Open Sauce"/>
                </a:rPr>
                <a:t> innovation</a:t>
              </a:r>
              <a:endParaRPr lang="en-US" sz="2799" dirty="0">
                <a:solidFill>
                  <a:srgbClr val="282828"/>
                </a:solidFill>
                <a:latin typeface="Open Sauce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590703" y="545471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06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990600" y="647700"/>
            <a:ext cx="11582400" cy="1098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b="1" u="sng" dirty="0" smtClean="0">
                <a:latin typeface="Open Sauce Bold"/>
              </a:rPr>
              <a:t>Summary of Research Findings</a:t>
            </a:r>
            <a:endParaRPr lang="en-US" sz="6000" b="1" u="sng" dirty="0">
              <a:solidFill>
                <a:srgbClr val="282828"/>
              </a:solidFill>
              <a:latin typeface="Open Sauce Bol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47800" y="23241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van" charset="0"/>
              </a:rPr>
              <a:t>Google</a:t>
            </a:r>
            <a:endParaRPr lang="en-US" sz="2800" dirty="0">
              <a:latin typeface="Bevan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29400" y="24003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van" charset="0"/>
              </a:rPr>
              <a:t>University of Michigan</a:t>
            </a:r>
            <a:endParaRPr lang="en-US" sz="2800" dirty="0">
              <a:latin typeface="Bevan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954000" y="24003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van" charset="0"/>
              </a:rPr>
              <a:t>Microsoft</a:t>
            </a:r>
            <a:endParaRPr lang="en-US" sz="2800" dirty="0">
              <a:latin typeface="Bevan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47800" y="4000500"/>
            <a:ext cx="419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Deep Mind </a:t>
            </a:r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AI </a:t>
            </a:r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reduction </a:t>
            </a:r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energy used for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cooling Google data centers by 40%</a:t>
            </a:r>
            <a:endParaRPr lang="en-US" sz="2800" dirty="0">
              <a:solidFill>
                <a:schemeClr val="bg1"/>
              </a:solidFill>
              <a:latin typeface="Open Sauce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66801" y="6403540"/>
            <a:ext cx="5257799" cy="1940360"/>
            <a:chOff x="-1743" y="0"/>
            <a:chExt cx="1318583" cy="293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6840" cy="293979"/>
            </a:xfrm>
            <a:custGeom>
              <a:avLst/>
              <a:gdLst/>
              <a:ahLst/>
              <a:cxnLst/>
              <a:rect l="l" t="t" r="r" b="b"/>
              <a:pathLst>
                <a:path w="1316840" h="293979">
                  <a:moveTo>
                    <a:pt x="0" y="0"/>
                  </a:moveTo>
                  <a:lnTo>
                    <a:pt x="1316840" y="0"/>
                  </a:lnTo>
                  <a:lnTo>
                    <a:pt x="1316840" y="293979"/>
                  </a:lnTo>
                  <a:lnTo>
                    <a:pt x="0" y="293979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-1743" y="29382"/>
              <a:ext cx="1304494" cy="26089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 smtClean="0">
                  <a:solidFill>
                    <a:srgbClr val="FFFFFF"/>
                  </a:solidFill>
                  <a:latin typeface="Open Sauce"/>
                </a:rPr>
                <a:t>BUILD SUSTANABLE FUTURE</a:t>
              </a:r>
              <a:endParaRPr lang="en-US" sz="2999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29400" y="5676899"/>
            <a:ext cx="4953000" cy="3411592"/>
            <a:chOff x="0" y="-200691"/>
            <a:chExt cx="1316840" cy="8985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6840" cy="501728"/>
            </a:xfrm>
            <a:custGeom>
              <a:avLst/>
              <a:gdLst/>
              <a:ahLst/>
              <a:cxnLst/>
              <a:rect l="l" t="t" r="r" b="b"/>
              <a:pathLst>
                <a:path w="1316840" h="293979">
                  <a:moveTo>
                    <a:pt x="0" y="0"/>
                  </a:moveTo>
                  <a:lnTo>
                    <a:pt x="1316840" y="0"/>
                  </a:lnTo>
                  <a:lnTo>
                    <a:pt x="1316840" y="293979"/>
                  </a:lnTo>
                  <a:lnTo>
                    <a:pt x="0" y="293979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62073" y="-200691"/>
              <a:ext cx="992695" cy="8985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 smtClean="0">
                  <a:solidFill>
                    <a:srgbClr val="FFFFFF"/>
                  </a:solidFill>
                  <a:latin typeface="Open Sauce"/>
                </a:rPr>
                <a:t>CLOUD DATA CENTER</a:t>
              </a:r>
              <a:endParaRPr lang="en-US" sz="2999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92000" y="5676900"/>
            <a:ext cx="5029199" cy="3411592"/>
            <a:chOff x="0" y="-191378"/>
            <a:chExt cx="1316840" cy="8985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16840" cy="511041"/>
            </a:xfrm>
            <a:custGeom>
              <a:avLst/>
              <a:gdLst/>
              <a:ahLst/>
              <a:cxnLst/>
              <a:rect l="l" t="t" r="r" b="b"/>
              <a:pathLst>
                <a:path w="1316840" h="293979">
                  <a:moveTo>
                    <a:pt x="0" y="0"/>
                  </a:moveTo>
                  <a:lnTo>
                    <a:pt x="1316840" y="0"/>
                  </a:lnTo>
                  <a:lnTo>
                    <a:pt x="1316840" y="293979"/>
                  </a:lnTo>
                  <a:lnTo>
                    <a:pt x="0" y="293979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665" y="-191378"/>
              <a:ext cx="1117319" cy="8985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499"/>
                </a:lnSpc>
              </a:pPr>
              <a:r>
                <a:rPr lang="en-US" sz="2999" dirty="0" smtClean="0">
                  <a:solidFill>
                    <a:srgbClr val="FFFFFF"/>
                  </a:solidFill>
                  <a:latin typeface="Open Sauce"/>
                </a:rPr>
                <a:t>HYBRIDE WORKSPACE</a:t>
              </a:r>
              <a:endParaRPr lang="en-US" sz="2999" dirty="0">
                <a:solidFill>
                  <a:srgbClr val="FFFFFF"/>
                </a:solidFill>
                <a:latin typeface="Open Sauce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0600" y="2019300"/>
            <a:ext cx="8267700" cy="381000"/>
            <a:chOff x="0" y="0"/>
            <a:chExt cx="1096476" cy="420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96476" cy="42086"/>
            </a:xfrm>
            <a:custGeom>
              <a:avLst/>
              <a:gdLst/>
              <a:ahLst/>
              <a:cxnLst/>
              <a:rect l="l" t="t" r="r" b="b"/>
              <a:pathLst>
                <a:path w="1096476" h="42086">
                  <a:moveTo>
                    <a:pt x="0" y="0"/>
                  </a:moveTo>
                  <a:lnTo>
                    <a:pt x="1096476" y="0"/>
                  </a:lnTo>
                  <a:lnTo>
                    <a:pt x="1096476" y="42086"/>
                  </a:lnTo>
                  <a:lnTo>
                    <a:pt x="0" y="42086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1028700"/>
            <a:ext cx="84963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smtClean="0">
                <a:solidFill>
                  <a:srgbClr val="282828"/>
                </a:solidFill>
                <a:latin typeface="Bevan"/>
              </a:rPr>
              <a:t>Future Works</a:t>
            </a:r>
            <a:endParaRPr lang="en-US" sz="8000" dirty="0">
              <a:solidFill>
                <a:srgbClr val="282828"/>
              </a:solidFill>
              <a:latin typeface="Bev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00200" y="29337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van" charset="0"/>
              </a:rPr>
              <a:t>Google</a:t>
            </a:r>
            <a:endParaRPr lang="en-US" sz="2800" dirty="0">
              <a:latin typeface="Bev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29337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van" charset="0"/>
              </a:rPr>
              <a:t>University of Michigan</a:t>
            </a:r>
            <a:endParaRPr lang="en-US" sz="2800" dirty="0">
              <a:latin typeface="Bevan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801600" y="29337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Bevan" charset="0"/>
              </a:rPr>
              <a:t>Microsoft</a:t>
            </a:r>
            <a:endParaRPr lang="en-US" sz="2800" dirty="0">
              <a:latin typeface="Bevan" charset="0"/>
            </a:endParaRPr>
          </a:p>
        </p:txBody>
      </p:sp>
      <p:pic>
        <p:nvPicPr>
          <p:cNvPr id="38" name="1094792077-previe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192000" y="3619500"/>
            <a:ext cx="5029200" cy="2819400"/>
          </a:xfrm>
          <a:prstGeom prst="rect">
            <a:avLst/>
          </a:prstGeom>
        </p:spPr>
      </p:pic>
      <p:pic>
        <p:nvPicPr>
          <p:cNvPr id="39" name="31251754-preview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066800" y="3695700"/>
            <a:ext cx="5257800" cy="2743200"/>
          </a:xfrm>
          <a:prstGeom prst="rect">
            <a:avLst/>
          </a:prstGeom>
        </p:spPr>
      </p:pic>
      <p:pic>
        <p:nvPicPr>
          <p:cNvPr id="40" name="1085228849-preview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6"/>
          <a:stretch>
            <a:fillRect/>
          </a:stretch>
        </p:blipFill>
        <p:spPr>
          <a:xfrm>
            <a:off x="6629400" y="3695700"/>
            <a:ext cx="4953000" cy="2743200"/>
          </a:xfrm>
          <a:prstGeom prst="rect">
            <a:avLst/>
          </a:prstGeom>
        </p:spPr>
      </p:pic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0"/>
            </p:par>
            <p:par>
              <p:cTn id="31"/>
            </p:par>
            <p:par>
              <p:cTn id="32"/>
            </p:par>
            <p:video>
              <p:cMediaNode>
                <p:cTn id="33" repeatCount="3000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>
                <p:cTn id="3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>
                <p:cTn id="4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98552" y="3637170"/>
            <a:ext cx="11690897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200"/>
              </a:lnSpc>
              <a:spcBef>
                <a:spcPct val="0"/>
              </a:spcBef>
            </a:pPr>
            <a:r>
              <a:rPr lang="en-US" sz="6000" dirty="0" smtClean="0"/>
              <a:t> Potential Industrial Applications</a:t>
            </a:r>
            <a:endParaRPr lang="en-US" sz="6000" dirty="0">
              <a:solidFill>
                <a:srgbClr val="FFFFFF"/>
              </a:solidFill>
              <a:latin typeface="Beva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7620000"/>
            <a:ext cx="38390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smtClean="0">
                <a:solidFill>
                  <a:srgbClr val="FFFFFF"/>
                </a:solidFill>
                <a:latin typeface="Open Sauce"/>
              </a:rPr>
              <a:t>Google glass for the future</a:t>
            </a:r>
            <a:endParaRPr lang="en-US" sz="27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59151" y="7620000"/>
            <a:ext cx="383904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smtClean="0">
                <a:solidFill>
                  <a:srgbClr val="FFFFFF"/>
                </a:solidFill>
                <a:latin typeface="Open Sauce"/>
              </a:rPr>
              <a:t>Introducing smart factory and smart workers</a:t>
            </a:r>
            <a:endParaRPr lang="en-US" sz="27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53212" y="7620000"/>
            <a:ext cx="38390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smtClean="0">
                <a:solidFill>
                  <a:srgbClr val="FFFFFF"/>
                </a:solidFill>
                <a:latin typeface="Open Sauce"/>
              </a:rPr>
              <a:t>Trusted cloud for manufacturing</a:t>
            </a:r>
            <a:endParaRPr lang="en-US" sz="2799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467017" y="7620000"/>
            <a:ext cx="3839042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 smtClean="0">
                <a:solidFill>
                  <a:srgbClr val="FFFFFF"/>
                </a:solidFill>
                <a:latin typeface="Open Sauce"/>
              </a:rPr>
              <a:t>Intelligent industry innovation</a:t>
            </a:r>
            <a:endParaRPr lang="en-US" sz="2799" dirty="0">
              <a:solidFill>
                <a:srgbClr val="FFFFFF"/>
              </a:solidFill>
              <a:latin typeface="Open Sauce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5905500"/>
            <a:ext cx="18288000" cy="404607"/>
            <a:chOff x="0" y="0"/>
            <a:chExt cx="3224965" cy="394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24965" cy="39405"/>
            </a:xfrm>
            <a:custGeom>
              <a:avLst/>
              <a:gdLst/>
              <a:ahLst/>
              <a:cxnLst/>
              <a:rect l="l" t="t" r="r" b="b"/>
              <a:pathLst>
                <a:path w="3224965" h="39405">
                  <a:moveTo>
                    <a:pt x="0" y="0"/>
                  </a:moveTo>
                  <a:lnTo>
                    <a:pt x="3224965" y="0"/>
                  </a:lnTo>
                  <a:lnTo>
                    <a:pt x="3224965" y="39405"/>
                  </a:lnTo>
                  <a:lnTo>
                    <a:pt x="0" y="39405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8" name="Group 11"/>
          <p:cNvGrpSpPr/>
          <p:nvPr/>
        </p:nvGrpSpPr>
        <p:grpSpPr>
          <a:xfrm>
            <a:off x="2675786" y="6881917"/>
            <a:ext cx="544871" cy="5448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1" name="Group 14"/>
          <p:cNvGrpSpPr/>
          <p:nvPr/>
        </p:nvGrpSpPr>
        <p:grpSpPr>
          <a:xfrm>
            <a:off x="6706237" y="6881917"/>
            <a:ext cx="544871" cy="5448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4" name="Group 17"/>
          <p:cNvGrpSpPr/>
          <p:nvPr/>
        </p:nvGrpSpPr>
        <p:grpSpPr>
          <a:xfrm>
            <a:off x="10800297" y="6929233"/>
            <a:ext cx="544871" cy="54487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7" name="Group 20"/>
          <p:cNvGrpSpPr/>
          <p:nvPr/>
        </p:nvGrpSpPr>
        <p:grpSpPr>
          <a:xfrm>
            <a:off x="15114102" y="6929233"/>
            <a:ext cx="544871" cy="54487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93984" y="-47243"/>
            <a:ext cx="12540319" cy="10500629"/>
            <a:chOff x="0" y="0"/>
            <a:chExt cx="3302800" cy="2765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2800" cy="2765598"/>
            </a:xfrm>
            <a:custGeom>
              <a:avLst/>
              <a:gdLst/>
              <a:ahLst/>
              <a:cxnLst/>
              <a:rect l="l" t="t" r="r" b="b"/>
              <a:pathLst>
                <a:path w="3302800" h="2765598">
                  <a:moveTo>
                    <a:pt x="0" y="0"/>
                  </a:moveTo>
                  <a:lnTo>
                    <a:pt x="3302800" y="0"/>
                  </a:lnTo>
                  <a:lnTo>
                    <a:pt x="3302800" y="2765598"/>
                  </a:lnTo>
                  <a:lnTo>
                    <a:pt x="0" y="2765598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1333500"/>
            <a:ext cx="11277600" cy="7617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Open Sauce"/>
              </a:rPr>
              <a:t>Google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sustainability, Our sustainability efforts and progress- Google.</a:t>
            </a: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24/7 Clean Energy – Data Centers –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Google.</a:t>
            </a:r>
            <a:endParaRPr lang="en-US" sz="2000" dirty="0" smtClean="0">
              <a:solidFill>
                <a:srgbClr val="282828"/>
              </a:solidFill>
              <a:latin typeface="Open Sauce"/>
            </a:endParaRP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Deep Mind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AI reduces energy used for cooling Google data centers by 40%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,Google.</a:t>
            </a: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Batter waste handout, University of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M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ichigan.</a:t>
            </a: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Planet blue, UMIH education.</a:t>
            </a: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Sustainable purchase, procurement, UIMH.</a:t>
            </a: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</a:t>
            </a: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Seas, UMIH education.</a:t>
            </a: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82828"/>
                </a:solidFill>
                <a:latin typeface="Open Sauce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Corbett, J. (2010) Unearthing the value of Green IT. </a:t>
            </a:r>
            <a:endParaRPr lang="en-US" sz="2000" dirty="0" smtClean="0">
              <a:solidFill>
                <a:schemeClr val="bg1"/>
              </a:solidFill>
              <a:latin typeface="Open Sauce" charset="0"/>
            </a:endParaRP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ICIS </a:t>
            </a: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Proceedings (2010): 1-21. 2. </a:t>
            </a:r>
            <a:endParaRPr lang="en-US" sz="2000" dirty="0" smtClean="0">
              <a:solidFill>
                <a:schemeClr val="bg1"/>
              </a:solidFill>
              <a:latin typeface="Open Sauce" charset="0"/>
            </a:endParaRP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Lawrence </a:t>
            </a: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Berkeley National Laboratory (LBNL) (2016) </a:t>
            </a:r>
            <a:endParaRPr lang="en-US" sz="2000" dirty="0" smtClean="0">
              <a:solidFill>
                <a:schemeClr val="bg1"/>
              </a:solidFill>
              <a:latin typeface="Open Sauce" charset="0"/>
            </a:endParaRPr>
          </a:p>
          <a:p>
            <a:pPr>
              <a:lnSpc>
                <a:spcPts val="54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United </a:t>
            </a:r>
            <a:r>
              <a:rPr lang="en-US" sz="2000" dirty="0" smtClean="0">
                <a:solidFill>
                  <a:schemeClr val="bg1"/>
                </a:solidFill>
                <a:latin typeface="Open Sauce" charset="0"/>
              </a:rPr>
              <a:t>States Data Center Energy Usage Report.</a:t>
            </a:r>
            <a:endParaRPr lang="en-US" sz="2000" dirty="0">
              <a:solidFill>
                <a:schemeClr val="bg1"/>
              </a:solidFill>
              <a:latin typeface="Open Sauce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772400" y="0"/>
            <a:ext cx="935619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smtClean="0">
                <a:solidFill>
                  <a:srgbClr val="FFFFFF"/>
                </a:solidFill>
                <a:latin typeface="Bevan"/>
              </a:rPr>
              <a:t>Reference</a:t>
            </a:r>
            <a:endParaRPr lang="en-US" sz="8000" dirty="0">
              <a:solidFill>
                <a:srgbClr val="FFFFFF"/>
              </a:solidFill>
              <a:latin typeface="Bevan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5678" r="48734"/>
          <a:stretch>
            <a:fillRect/>
          </a:stretch>
        </p:blipFill>
        <p:spPr>
          <a:xfrm>
            <a:off x="0" y="-47243"/>
            <a:ext cx="7090004" cy="1038148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930618" y="2752337"/>
            <a:ext cx="318771" cy="4782325"/>
            <a:chOff x="0" y="0"/>
            <a:chExt cx="83956" cy="12595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956" cy="1259542"/>
            </a:xfrm>
            <a:custGeom>
              <a:avLst/>
              <a:gdLst/>
              <a:ahLst/>
              <a:cxnLst/>
              <a:rect l="l" t="t" r="r" b="b"/>
              <a:pathLst>
                <a:path w="83956" h="1259542">
                  <a:moveTo>
                    <a:pt x="0" y="0"/>
                  </a:moveTo>
                  <a:lnTo>
                    <a:pt x="83956" y="0"/>
                  </a:lnTo>
                  <a:lnTo>
                    <a:pt x="83956" y="1259542"/>
                  </a:lnTo>
                  <a:lnTo>
                    <a:pt x="0" y="12595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55"/>
          <p:cNvPicPr preferRelativeResize="0"/>
          <p:nvPr/>
        </p:nvPicPr>
        <p:blipFill rotWithShape="1">
          <a:blip r:embed="rId3">
            <a:alphaModFix/>
          </a:blip>
          <a:srcRect l="28802" t="21880" r="28802" b="21886"/>
          <a:stretch/>
        </p:blipFill>
        <p:spPr>
          <a:xfrm>
            <a:off x="10534801" y="0"/>
            <a:ext cx="7753206" cy="10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5"/>
          <p:cNvSpPr/>
          <p:nvPr/>
        </p:nvSpPr>
        <p:spPr>
          <a:xfrm>
            <a:off x="10317600" y="0"/>
            <a:ext cx="45719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/>
          </a:p>
        </p:txBody>
      </p:sp>
      <p:sp>
        <p:nvSpPr>
          <p:cNvPr id="597" name="Google Shape;597;p55"/>
          <p:cNvSpPr txBox="1">
            <a:spLocks noGrp="1"/>
          </p:cNvSpPr>
          <p:nvPr>
            <p:ph type="title"/>
          </p:nvPr>
        </p:nvSpPr>
        <p:spPr>
          <a:xfrm>
            <a:off x="1440000" y="1106750"/>
            <a:ext cx="8489400" cy="159835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OUR TEAM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800" b="0" dirty="0" smtClean="0">
                <a:solidFill>
                  <a:schemeClr val="accent1">
                    <a:lumMod val="50000"/>
                  </a:schemeClr>
                </a:solidFill>
              </a:rPr>
              <a:t>Submitted By</a:t>
            </a:r>
            <a:endParaRPr sz="2800" b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363200" y="0"/>
            <a:ext cx="7924800" cy="10287000"/>
          </a:xfrm>
          <a:prstGeom prst="rect">
            <a:avLst/>
          </a:prstGeom>
          <a:solidFill>
            <a:srgbClr val="7F7F7F">
              <a:alpha val="5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Image result for east west university logo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0820400" y="419100"/>
            <a:ext cx="113919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/>
          <p:cNvSpPr txBox="1"/>
          <p:nvPr/>
        </p:nvSpPr>
        <p:spPr bwMode="auto">
          <a:xfrm>
            <a:off x="11887200" y="495300"/>
            <a:ext cx="6400800" cy="7337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algn="l">
              <a:defRPr/>
            </a:pPr>
            <a:r>
              <a:rPr sz="4400" b="1" smtClean="0">
                <a:solidFill>
                  <a:srgbClr val="1F4E79"/>
                </a:solidFill>
                <a:latin typeface="Georgia" pitchFamily="18" charset="0"/>
                <a:cs typeface="Arial" pitchFamily="34" charset="0"/>
              </a:rPr>
              <a:t>East </a:t>
            </a:r>
            <a:r>
              <a:rPr sz="4400" b="1" dirty="0">
                <a:solidFill>
                  <a:srgbClr val="1F4E79"/>
                </a:solidFill>
                <a:latin typeface="Georgia" pitchFamily="18" charset="0"/>
                <a:cs typeface="Arial" pitchFamily="34" charset="0"/>
              </a:rPr>
              <a:t>West University</a:t>
            </a:r>
            <a:endParaRPr sz="4400" dirty="0">
              <a:latin typeface="Georgia" pitchFamily="18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77600" y="2019300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Open Sauce Bold" charset="0"/>
                <a:cs typeface="Times New Roman" pitchFamily="18" charset="0"/>
              </a:rPr>
              <a:t>Course Title:  Green Computing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Open Sauce Bold" charset="0"/>
                <a:cs typeface="Times New Roman" pitchFamily="18" charset="0"/>
              </a:rPr>
              <a:t>Course code: 407    Section: 02 </a:t>
            </a:r>
            <a:endParaRPr lang="en-US" sz="2800" dirty="0">
              <a:solidFill>
                <a:schemeClr val="bg1"/>
              </a:solidFill>
              <a:latin typeface="Open Sauce Bold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782800" y="1409700"/>
            <a:ext cx="2362200" cy="2286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859000" y="3238500"/>
            <a:ext cx="2362200" cy="1524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1430000" y="4152900"/>
            <a:ext cx="5638800" cy="5334000"/>
          </a:xfrm>
          <a:prstGeom prst="roundRect">
            <a:avLst/>
          </a:prstGeom>
          <a:solidFill>
            <a:srgbClr val="EEECE1">
              <a:alpha val="45882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658600" y="43053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3">
                    <a:lumMod val="50000"/>
                  </a:schemeClr>
                </a:solidFill>
                <a:latin typeface="Open Sauce Bold" charset="0"/>
              </a:rPr>
              <a:t>Submitted To</a:t>
            </a:r>
            <a:endParaRPr lang="en-US" sz="3600" dirty="0">
              <a:solidFill>
                <a:schemeClr val="accent3">
                  <a:lumMod val="50000"/>
                </a:schemeClr>
              </a:solidFill>
              <a:latin typeface="Open Sauce Bold" charset="0"/>
            </a:endParaRPr>
          </a:p>
        </p:txBody>
      </p:sp>
      <p:pic>
        <p:nvPicPr>
          <p:cNvPr id="29" name="Picture 28" descr="citatio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200" y="5295900"/>
            <a:ext cx="1905000" cy="1676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/>
          <p:cNvSpPr txBox="1"/>
          <p:nvPr/>
        </p:nvSpPr>
        <p:spPr>
          <a:xfrm>
            <a:off x="12039600" y="7048500"/>
            <a:ext cx="42672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Open Sauce" charset="0"/>
              </a:rPr>
              <a:t>Dr. Ahmed </a:t>
            </a:r>
            <a:r>
              <a:rPr lang="en-US" sz="2400" b="1" dirty="0" err="1" smtClean="0">
                <a:solidFill>
                  <a:schemeClr val="accent3">
                    <a:lumMod val="50000"/>
                  </a:schemeClr>
                </a:solidFill>
                <a:latin typeface="Open Sauce" charset="0"/>
              </a:rPr>
              <a:t>Wasif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Open Sauce" charset="0"/>
              </a:rPr>
              <a:t> Reza</a:t>
            </a:r>
          </a:p>
          <a:p>
            <a:pPr algn="ctr"/>
            <a:endParaRPr lang="en-US" sz="2400" b="1" dirty="0" smtClean="0">
              <a:solidFill>
                <a:schemeClr val="accent3">
                  <a:lumMod val="50000"/>
                </a:schemeClr>
              </a:solidFill>
              <a:latin typeface="Open Sauce" charset="0"/>
            </a:endParaRPr>
          </a:p>
          <a:p>
            <a:pPr algn="ctr"/>
            <a:r>
              <a:rPr lang="en-US" sz="2400" u="sng" dirty="0" smtClean="0">
                <a:solidFill>
                  <a:srgbClr val="11791B"/>
                </a:solidFill>
                <a:latin typeface="Open Sauce" charset="0"/>
              </a:rPr>
              <a:t>Associate Professor</a:t>
            </a:r>
            <a:r>
              <a:rPr lang="en-US" sz="2400" dirty="0" smtClean="0">
                <a:solidFill>
                  <a:srgbClr val="11791B"/>
                </a:solidFill>
                <a:latin typeface="Open Sauce" charset="0"/>
              </a:rPr>
              <a:t/>
            </a:r>
            <a:br>
              <a:rPr lang="en-US" sz="2400" dirty="0" smtClean="0">
                <a:solidFill>
                  <a:srgbClr val="11791B"/>
                </a:solidFill>
                <a:latin typeface="Open Sauce" charset="0"/>
              </a:rPr>
            </a:br>
            <a:r>
              <a:rPr lang="en-US" sz="2400" dirty="0" smtClean="0">
                <a:solidFill>
                  <a:srgbClr val="11791B"/>
                </a:solidFill>
                <a:latin typeface="Open Sauce" charset="0"/>
              </a:rPr>
              <a:t>Department of Computer Science &amp; Engineering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3" name="Google Shape;345;p34"/>
          <p:cNvSpPr txBox="1">
            <a:spLocks/>
          </p:cNvSpPr>
          <p:nvPr/>
        </p:nvSpPr>
        <p:spPr>
          <a:xfrm>
            <a:off x="1905000" y="3695700"/>
            <a:ext cx="2129400" cy="889200"/>
          </a:xfrm>
          <a:prstGeom prst="rect">
            <a:avLst/>
          </a:prstGeom>
          <a:scene3d>
            <a:camera prst="obliqueTopRight"/>
            <a:lightRig rig="threePt" dir="t"/>
          </a:scene3d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Open Sauce Bold" charset="0"/>
                <a:ea typeface="Montserrat"/>
                <a:cs typeface="Montserrat"/>
                <a:sym typeface="Montserrat"/>
              </a:rPr>
              <a:t>01</a:t>
            </a:r>
            <a:endParaRPr kumimoji="0" lang="e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Open Sauce Bold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45;p34"/>
          <p:cNvSpPr txBox="1">
            <a:spLocks/>
          </p:cNvSpPr>
          <p:nvPr/>
        </p:nvSpPr>
        <p:spPr>
          <a:xfrm>
            <a:off x="6629400" y="7277100"/>
            <a:ext cx="2129400" cy="889200"/>
          </a:xfrm>
          <a:prstGeom prst="rect">
            <a:avLst/>
          </a:prstGeom>
          <a:scene3d>
            <a:camera prst="obliqueTopRight"/>
            <a:lightRig rig="threePt" dir="t"/>
          </a:scene3d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Open Sauce Bold" charset="0"/>
                <a:ea typeface="Montserrat"/>
                <a:cs typeface="Montserrat"/>
                <a:sym typeface="Montserrat"/>
              </a:rPr>
              <a:t>04</a:t>
            </a:r>
            <a:endParaRPr kumimoji="0" lang="e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Open Sauce Bold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Google Shape;345;p34"/>
          <p:cNvSpPr txBox="1">
            <a:spLocks/>
          </p:cNvSpPr>
          <p:nvPr/>
        </p:nvSpPr>
        <p:spPr>
          <a:xfrm>
            <a:off x="1752600" y="7353300"/>
            <a:ext cx="2129400" cy="889200"/>
          </a:xfrm>
          <a:prstGeom prst="rect">
            <a:avLst/>
          </a:prstGeom>
          <a:scene3d>
            <a:camera prst="obliqueTopRight"/>
            <a:lightRig rig="threePt" dir="t"/>
          </a:scene3d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Open Sauce Bold" charset="0"/>
                <a:ea typeface="Montserrat"/>
                <a:cs typeface="Montserrat"/>
                <a:sym typeface="Montserrat"/>
              </a:rPr>
              <a:t>03</a:t>
            </a:r>
            <a:endParaRPr kumimoji="0" lang="e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Open Sauce Bold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345;p34"/>
          <p:cNvSpPr txBox="1">
            <a:spLocks/>
          </p:cNvSpPr>
          <p:nvPr/>
        </p:nvSpPr>
        <p:spPr>
          <a:xfrm>
            <a:off x="6553200" y="3543300"/>
            <a:ext cx="2129400" cy="965400"/>
          </a:xfrm>
          <a:prstGeom prst="rect">
            <a:avLst/>
          </a:prstGeom>
          <a:scene3d>
            <a:camera prst="obliqueTopRight"/>
            <a:lightRig rig="threePt" dir="t"/>
          </a:scene3d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7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Open Sauce Bold" charset="0"/>
                <a:ea typeface="Montserrat"/>
                <a:cs typeface="Montserrat"/>
                <a:sym typeface="Montserrat"/>
              </a:rPr>
              <a:t>02</a:t>
            </a:r>
            <a:endParaRPr kumimoji="0" lang="e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Open Sauce Bold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19200" y="48387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Samiha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Karim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Chowdhury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Open Sauce" charset="0"/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2019-3-60-100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Open Sauce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38800" y="4762500"/>
            <a:ext cx="38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Faiyaz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Uddin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Open Sauce" charset="0"/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2019-2-60-082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Open Sauce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6800" y="8496300"/>
            <a:ext cx="38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S M Arafat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Rahman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Open Sauce" charset="0"/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2019-2-60-094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019800" y="8496300"/>
            <a:ext cx="3826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Sumi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Akter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Open Sauce" charset="0"/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Open Sauce" charset="0"/>
              </a:rPr>
              <a:t>2019-3-60-101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685800" cy="1028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7" grpId="0"/>
      <p:bldP spid="21" grpId="0"/>
      <p:bldP spid="22" grpId="0" animBg="1"/>
      <p:bldP spid="23" grpId="0" animBg="1"/>
      <p:bldP spid="28" grpId="0"/>
      <p:bldP spid="30" grpId="0"/>
      <p:bldP spid="33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7996" cy="3086100"/>
            <a:chOff x="0" y="0"/>
            <a:chExt cx="481659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52592"/>
            </a:xfrm>
            <a:custGeom>
              <a:avLst/>
              <a:gdLst/>
              <a:ahLst/>
              <a:cxnLst/>
              <a:rect l="l" t="t" r="r" b="b"/>
              <a:pathLst>
                <a:path w="4816592" h="967976">
                  <a:moveTo>
                    <a:pt x="0" y="0"/>
                  </a:moveTo>
                  <a:lnTo>
                    <a:pt x="4816592" y="0"/>
                  </a:lnTo>
                  <a:lnTo>
                    <a:pt x="4816592" y="967976"/>
                  </a:lnTo>
                  <a:lnTo>
                    <a:pt x="0" y="967976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19400" y="1181100"/>
            <a:ext cx="12624672" cy="854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  <a:spcBef>
                <a:spcPct val="0"/>
              </a:spcBef>
            </a:pPr>
            <a:r>
              <a:rPr lang="en-US" sz="7200" dirty="0" smtClean="0">
                <a:solidFill>
                  <a:srgbClr val="FFFFFF"/>
                </a:solidFill>
                <a:latin typeface="Bevan"/>
              </a:rPr>
              <a:t>Literature Review</a:t>
            </a:r>
            <a:endParaRPr lang="en-US" sz="7200" dirty="0">
              <a:solidFill>
                <a:srgbClr val="FFFFFF"/>
              </a:solidFill>
              <a:latin typeface="Bev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96200" y="4076700"/>
            <a:ext cx="4038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4000" u="none" dirty="0" smtClean="0">
                <a:latin typeface="Bevan" charset="0"/>
              </a:rPr>
              <a:t>University of\ Michigan</a:t>
            </a:r>
            <a:endParaRPr lang="en-US" sz="4000" u="none" dirty="0">
              <a:latin typeface="Bevan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258800" y="4229100"/>
            <a:ext cx="376042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4000" u="none" dirty="0" smtClean="0">
                <a:latin typeface="Bevan" charset="0"/>
              </a:rPr>
              <a:t>Microsoft</a:t>
            </a:r>
            <a:endParaRPr lang="en-US" sz="4000" u="none" dirty="0">
              <a:latin typeface="Bevan" charset="0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90600" y="2857500"/>
            <a:ext cx="7828225" cy="159796"/>
            <a:chOff x="0" y="0"/>
            <a:chExt cx="2061755" cy="420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1755" cy="42086"/>
            </a:xfrm>
            <a:custGeom>
              <a:avLst/>
              <a:gdLst/>
              <a:ahLst/>
              <a:cxnLst/>
              <a:rect l="l" t="t" r="r" b="b"/>
              <a:pathLst>
                <a:path w="2061755" h="42086">
                  <a:moveTo>
                    <a:pt x="0" y="0"/>
                  </a:moveTo>
                  <a:lnTo>
                    <a:pt x="2061755" y="0"/>
                  </a:lnTo>
                  <a:lnTo>
                    <a:pt x="2061755" y="42086"/>
                  </a:lnTo>
                  <a:lnTo>
                    <a:pt x="0" y="42086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4106866"/>
            <a:ext cx="734137" cy="734137"/>
            <a:chOff x="0" y="0"/>
            <a:chExt cx="978850" cy="97885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27077" y="95142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732046" y="4106866"/>
            <a:ext cx="734137" cy="734137"/>
            <a:chOff x="0" y="0"/>
            <a:chExt cx="978850" cy="978850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1677" y="95142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237265" y="4106866"/>
            <a:ext cx="734137" cy="734137"/>
            <a:chOff x="0" y="0"/>
            <a:chExt cx="978850" cy="978850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1677" y="95142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03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rot="5400000">
            <a:off x="3578991" y="6899811"/>
            <a:ext cx="5604941" cy="0"/>
          </a:xfrm>
          <a:prstGeom prst="line">
            <a:avLst/>
          </a:prstGeom>
          <a:ln w="19050" cap="flat">
            <a:solidFill>
              <a:srgbClr val="282828">
                <a:alpha val="4784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5400000">
            <a:off x="9036129" y="6899811"/>
            <a:ext cx="5604941" cy="0"/>
          </a:xfrm>
          <a:prstGeom prst="line">
            <a:avLst/>
          </a:prstGeom>
          <a:ln w="19050" cap="flat">
            <a:solidFill>
              <a:srgbClr val="282828">
                <a:alpha val="4784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TextBox 32"/>
          <p:cNvSpPr txBox="1"/>
          <p:nvPr/>
        </p:nvSpPr>
        <p:spPr>
          <a:xfrm>
            <a:off x="1066800" y="5600700"/>
            <a:ext cx="434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pen Sauce"/>
              </a:rPr>
              <a:t>24/7 Carbon-Free Energy by </a:t>
            </a:r>
            <a:r>
              <a:rPr lang="en-US" sz="3200" dirty="0" smtClean="0">
                <a:solidFill>
                  <a:schemeClr val="bg1"/>
                </a:solidFill>
                <a:latin typeface="Open Sauce"/>
              </a:rPr>
              <a:t>2030</a:t>
            </a:r>
          </a:p>
          <a:p>
            <a:endParaRPr lang="en-US" sz="3200" dirty="0" smtClean="0">
              <a:solidFill>
                <a:schemeClr val="bg1"/>
              </a:solidFill>
              <a:latin typeface="Open Sauce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Open Sauce"/>
              </a:rPr>
              <a:t>Looking ahead - clean energy and the path </a:t>
            </a:r>
            <a:r>
              <a:rPr lang="en-US" sz="3200" dirty="0" smtClean="0">
                <a:solidFill>
                  <a:schemeClr val="bg1"/>
                </a:solidFill>
                <a:latin typeface="Open Sauce"/>
              </a:rPr>
              <a:t>to net-zero </a:t>
            </a:r>
            <a:r>
              <a:rPr lang="en-US" sz="3200" dirty="0" smtClean="0">
                <a:solidFill>
                  <a:schemeClr val="bg1"/>
                </a:solidFill>
                <a:latin typeface="Open Sauce"/>
              </a:rPr>
              <a:t>emissions</a:t>
            </a:r>
            <a:endParaRPr lang="en-US" sz="3200" dirty="0">
              <a:solidFill>
                <a:schemeClr val="bg1"/>
              </a:solidFill>
              <a:latin typeface="Open Sauce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1200" y="4076700"/>
            <a:ext cx="3429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Bevan" charset="0"/>
              </a:rPr>
              <a:t>Google</a:t>
            </a:r>
            <a:endParaRPr lang="en-US" sz="4400" dirty="0">
              <a:latin typeface="Bevan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705600" y="5524500"/>
            <a:ext cx="48006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Making virtualization enables one physical server to run many independent programs and/or operating systems.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649200" y="5981700"/>
            <a:ext cx="4038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Open Sauce"/>
              </a:rPr>
              <a:t>to empower every person and every organization on the planet to achieve more</a:t>
            </a:r>
            <a:endParaRPr lang="en-US" sz="2800" dirty="0">
              <a:solidFill>
                <a:schemeClr val="bg1"/>
              </a:solidFill>
              <a:latin typeface="Open Sauce"/>
            </a:endParaRPr>
          </a:p>
        </p:txBody>
      </p:sp>
    </p:spTree>
  </p:cSld>
  <p:clrMapOvr>
    <a:masterClrMapping/>
  </p:clrMapOvr>
  <p:transition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1"/>
            <a:ext cx="18288000" cy="3086099"/>
            <a:chOff x="0" y="0"/>
            <a:chExt cx="4816593" cy="967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967976"/>
            </a:xfrm>
            <a:custGeom>
              <a:avLst/>
              <a:gdLst/>
              <a:ahLst/>
              <a:cxnLst/>
              <a:rect l="l" t="t" r="r" b="b"/>
              <a:pathLst>
                <a:path w="4816592" h="967976">
                  <a:moveTo>
                    <a:pt x="0" y="0"/>
                  </a:moveTo>
                  <a:lnTo>
                    <a:pt x="4816592" y="0"/>
                  </a:lnTo>
                  <a:lnTo>
                    <a:pt x="4816592" y="967976"/>
                  </a:lnTo>
                  <a:lnTo>
                    <a:pt x="0" y="967976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6800" y="3086100"/>
            <a:ext cx="7828225" cy="159796"/>
            <a:chOff x="0" y="0"/>
            <a:chExt cx="2061755" cy="420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1755" cy="42086"/>
            </a:xfrm>
            <a:custGeom>
              <a:avLst/>
              <a:gdLst/>
              <a:ahLst/>
              <a:cxnLst/>
              <a:rect l="l" t="t" r="r" b="b"/>
              <a:pathLst>
                <a:path w="2061755" h="42086">
                  <a:moveTo>
                    <a:pt x="0" y="0"/>
                  </a:moveTo>
                  <a:lnTo>
                    <a:pt x="2061755" y="0"/>
                  </a:lnTo>
                  <a:lnTo>
                    <a:pt x="2061755" y="42086"/>
                  </a:lnTo>
                  <a:lnTo>
                    <a:pt x="0" y="42086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4106866"/>
            <a:ext cx="734137" cy="734137"/>
            <a:chOff x="0" y="0"/>
            <a:chExt cx="978850" cy="97885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27077" y="95142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732046" y="4106866"/>
            <a:ext cx="734137" cy="734137"/>
            <a:chOff x="0" y="0"/>
            <a:chExt cx="978850" cy="978850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01677" y="95142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237265" y="4106866"/>
            <a:ext cx="734137" cy="734137"/>
            <a:chOff x="0" y="0"/>
            <a:chExt cx="978850" cy="97885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01677" y="95142"/>
              <a:ext cx="851772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FFFFFF"/>
                  </a:solidFill>
                  <a:latin typeface="Open Sauce"/>
                </a:rPr>
                <a:t>03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 rot="5400000">
            <a:off x="3578991" y="6899811"/>
            <a:ext cx="5604941" cy="0"/>
          </a:xfrm>
          <a:prstGeom prst="line">
            <a:avLst/>
          </a:prstGeom>
          <a:ln w="19050" cap="flat">
            <a:solidFill>
              <a:srgbClr val="282828">
                <a:alpha val="4784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rot="5400000">
            <a:off x="9036129" y="6899811"/>
            <a:ext cx="5604941" cy="0"/>
          </a:xfrm>
          <a:prstGeom prst="line">
            <a:avLst/>
          </a:prstGeom>
          <a:ln w="19050" cap="flat">
            <a:solidFill>
              <a:srgbClr val="282828">
                <a:alpha val="47843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1676400" y="1181100"/>
            <a:ext cx="152019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 smtClean="0">
                <a:solidFill>
                  <a:srgbClr val="FFFFFF"/>
                </a:solidFill>
                <a:latin typeface="Bevan"/>
              </a:rPr>
              <a:t>Problem Statements/ Research Question</a:t>
            </a:r>
            <a:endParaRPr lang="en-US" sz="5000" dirty="0">
              <a:solidFill>
                <a:srgbClr val="FFFFFF"/>
              </a:solidFill>
              <a:latin typeface="Bev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6800" y="5448300"/>
            <a:ext cx="472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uce"/>
              </a:rPr>
              <a:t>How do they maintain Green IT standardization?</a:t>
            </a:r>
            <a:endParaRPr lang="en-US" sz="3600" dirty="0">
              <a:latin typeface="Open Sauc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05600" y="54483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uce"/>
              </a:rPr>
              <a:t>How do they think of consume IT energy?</a:t>
            </a:r>
            <a:endParaRPr lang="en-US" sz="3600" dirty="0">
              <a:latin typeface="Open Sauc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192000" y="552450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uce"/>
              </a:rPr>
              <a:t>What initiatives the take or will take to make a sustainable future?</a:t>
            </a:r>
            <a:endParaRPr lang="en-US" sz="3600" dirty="0">
              <a:latin typeface="Open Sauce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BE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1734800" y="3314700"/>
            <a:ext cx="5116647" cy="1694684"/>
            <a:chOff x="0" y="0"/>
            <a:chExt cx="6822196" cy="225957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78850" cy="97885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282828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155692" y="1073355"/>
              <a:ext cx="6666504" cy="1186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dirty="0" smtClean="0">
                  <a:solidFill>
                    <a:srgbClr val="FFFFFF"/>
                  </a:solidFill>
                  <a:latin typeface="Open Sauce"/>
                </a:rPr>
                <a:t>Cooling and power consumption</a:t>
              </a:r>
              <a:endParaRPr lang="en-US" sz="2800" dirty="0">
                <a:solidFill>
                  <a:srgbClr val="FFFFFF"/>
                </a:solidFill>
                <a:latin typeface="Open Sauce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5692" y="134080"/>
              <a:ext cx="823158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Open Sauce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55770" y="5644602"/>
            <a:ext cx="734137" cy="73413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70431" y="7850828"/>
            <a:ext cx="734137" cy="73413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2394332"/>
            <a:ext cx="7828225" cy="159796"/>
            <a:chOff x="0" y="0"/>
            <a:chExt cx="2061755" cy="420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61755" cy="42086"/>
            </a:xfrm>
            <a:custGeom>
              <a:avLst/>
              <a:gdLst/>
              <a:ahLst/>
              <a:cxnLst/>
              <a:rect l="l" t="t" r="r" b="b"/>
              <a:pathLst>
                <a:path w="2061755" h="42086">
                  <a:moveTo>
                    <a:pt x="0" y="0"/>
                  </a:moveTo>
                  <a:lnTo>
                    <a:pt x="2061755" y="0"/>
                  </a:lnTo>
                  <a:lnTo>
                    <a:pt x="2061755" y="42086"/>
                  </a:lnTo>
                  <a:lnTo>
                    <a:pt x="0" y="42086"/>
                  </a:lnTo>
                  <a:close/>
                </a:path>
              </a:pathLst>
            </a:custGeom>
            <a:solidFill>
              <a:srgbClr val="28282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34800" y="419100"/>
            <a:ext cx="4335630" cy="2471309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8700" y="1028700"/>
            <a:ext cx="980670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smtClean="0">
                <a:solidFill>
                  <a:srgbClr val="FFFFFF"/>
                </a:solidFill>
                <a:latin typeface="Bevan"/>
              </a:rPr>
              <a:t>Objectives</a:t>
            </a:r>
            <a:endParaRPr lang="en-US" sz="8000" dirty="0">
              <a:solidFill>
                <a:srgbClr val="FFFFFF"/>
              </a:solidFill>
              <a:latin typeface="Beva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811000" y="6438900"/>
            <a:ext cx="4999878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smtClean="0">
                <a:solidFill>
                  <a:srgbClr val="FFFFFF"/>
                </a:solidFill>
                <a:latin typeface="Open Sauce"/>
              </a:rPr>
              <a:t>Sustainability</a:t>
            </a:r>
            <a:endParaRPr lang="en-US" sz="28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782425" y="5734444"/>
            <a:ext cx="617368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FFFFFF"/>
                </a:solidFill>
                <a:latin typeface="Open Sauce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87200" y="8648700"/>
            <a:ext cx="4999878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smtClean="0">
                <a:solidFill>
                  <a:srgbClr val="FFFFFF"/>
                </a:solidFill>
                <a:latin typeface="Open Sauce"/>
              </a:rPr>
              <a:t>Green IT Standardization</a:t>
            </a:r>
            <a:endParaRPr lang="en-US" sz="2800" dirty="0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839575" y="7944244"/>
            <a:ext cx="617368" cy="55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FFFFFF"/>
                </a:solidFill>
                <a:latin typeface="Open Sauce"/>
              </a:rPr>
              <a:t>03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F57945C2-A2D3-4CDC-8397-D0D3D7513513}"/>
              </a:ext>
            </a:extLst>
          </p:cNvPr>
          <p:cNvGrpSpPr/>
          <p:nvPr/>
        </p:nvGrpSpPr>
        <p:grpSpPr>
          <a:xfrm>
            <a:off x="0" y="2781300"/>
            <a:ext cx="7162800" cy="6864904"/>
            <a:chOff x="2065865" y="1354666"/>
            <a:chExt cx="4143024" cy="4143024"/>
          </a:xfrm>
          <a:scene3d>
            <a:camera prst="isometricOffAxis2Right">
              <a:rot lat="1525822" lon="18299173" rev="1426527"/>
            </a:camera>
            <a:lightRig rig="threePt" dir="t"/>
          </a:scene3d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D8ED79EF-39C8-4090-8043-AFDAD442FE69}"/>
                </a:ext>
              </a:extLst>
            </p:cNvPr>
            <p:cNvSpPr/>
            <p:nvPr/>
          </p:nvSpPr>
          <p:spPr>
            <a:xfrm>
              <a:off x="2065865" y="1354666"/>
              <a:ext cx="4143024" cy="4143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p3d extrusionH="482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9298BF51-1C57-4982-9892-CD684C9FD946}"/>
                </a:ext>
              </a:extLst>
            </p:cNvPr>
            <p:cNvSpPr/>
            <p:nvPr/>
          </p:nvSpPr>
          <p:spPr>
            <a:xfrm>
              <a:off x="2407355" y="1696156"/>
              <a:ext cx="3460045" cy="34600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482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xmlns="" id="{7E89201A-FCDA-466B-AA5B-BD5CCE430269}"/>
                </a:ext>
              </a:extLst>
            </p:cNvPr>
            <p:cNvSpPr/>
            <p:nvPr/>
          </p:nvSpPr>
          <p:spPr>
            <a:xfrm>
              <a:off x="2668410" y="1957211"/>
              <a:ext cx="2937934" cy="29379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sp3d extrusionH="482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FB431693-C840-474A-90FC-359B577C4E36}"/>
                </a:ext>
              </a:extLst>
            </p:cNvPr>
            <p:cNvSpPr/>
            <p:nvPr/>
          </p:nvSpPr>
          <p:spPr>
            <a:xfrm>
              <a:off x="3032478" y="2321279"/>
              <a:ext cx="2209799" cy="22097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482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E8426AE4-74A7-4E9C-A3AC-C17E9DE23C75}"/>
                </a:ext>
              </a:extLst>
            </p:cNvPr>
            <p:cNvSpPr/>
            <p:nvPr/>
          </p:nvSpPr>
          <p:spPr>
            <a:xfrm>
              <a:off x="3379612" y="2668413"/>
              <a:ext cx="1515531" cy="15155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p3d extrusionH="482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3FCF03F4-F406-4F68-AA47-197C6FC17002}"/>
                </a:ext>
              </a:extLst>
            </p:cNvPr>
            <p:cNvSpPr/>
            <p:nvPr/>
          </p:nvSpPr>
          <p:spPr>
            <a:xfrm>
              <a:off x="3634317" y="2923118"/>
              <a:ext cx="1006121" cy="1006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482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0356D45D-5CBC-49FD-A24B-85FDFA406E65}"/>
              </a:ext>
            </a:extLst>
          </p:cNvPr>
          <p:cNvGrpSpPr/>
          <p:nvPr/>
        </p:nvGrpSpPr>
        <p:grpSpPr>
          <a:xfrm rot="5400000">
            <a:off x="8359503" y="2270397"/>
            <a:ext cx="2057403" cy="3231610"/>
            <a:chOff x="963553" y="2154000"/>
            <a:chExt cx="1806061" cy="2784815"/>
          </a:xfrm>
        </p:grpSpPr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xmlns="" id="{931792F1-91B8-4279-8054-42C8B932229D}"/>
                </a:ext>
              </a:extLst>
            </p:cNvPr>
            <p:cNvSpPr/>
            <p:nvPr/>
          </p:nvSpPr>
          <p:spPr>
            <a:xfrm rot="5400000">
              <a:off x="1570891" y="2459654"/>
              <a:ext cx="1237010" cy="625702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0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70744 w 1231448"/>
                <a:gd name="connsiteY0" fmla="*/ 914400 h 914400"/>
                <a:gd name="connsiteX1" fmla="*/ 170744 w 1231448"/>
                <a:gd name="connsiteY1" fmla="*/ 0 h 914400"/>
                <a:gd name="connsiteX2" fmla="*/ 1231448 w 1231448"/>
                <a:gd name="connsiteY2" fmla="*/ 914400 h 914400"/>
                <a:gd name="connsiteX3" fmla="*/ 170744 w 1231448"/>
                <a:gd name="connsiteY3" fmla="*/ 914400 h 914400"/>
                <a:gd name="connsiteX0" fmla="*/ 249282 w 1309986"/>
                <a:gd name="connsiteY0" fmla="*/ 914400 h 914400"/>
                <a:gd name="connsiteX1" fmla="*/ 249282 w 1309986"/>
                <a:gd name="connsiteY1" fmla="*/ 0 h 914400"/>
                <a:gd name="connsiteX2" fmla="*/ 1309986 w 1309986"/>
                <a:gd name="connsiteY2" fmla="*/ 914400 h 914400"/>
                <a:gd name="connsiteX3" fmla="*/ 249282 w 1309986"/>
                <a:gd name="connsiteY3" fmla="*/ 914400 h 914400"/>
                <a:gd name="connsiteX0" fmla="*/ 149093 w 1209797"/>
                <a:gd name="connsiteY0" fmla="*/ 606425 h 606425"/>
                <a:gd name="connsiteX1" fmla="*/ 488818 w 1209797"/>
                <a:gd name="connsiteY1" fmla="*/ 0 h 606425"/>
                <a:gd name="connsiteX2" fmla="*/ 1209797 w 1209797"/>
                <a:gd name="connsiteY2" fmla="*/ 606425 h 606425"/>
                <a:gd name="connsiteX3" fmla="*/ 149093 w 1209797"/>
                <a:gd name="connsiteY3" fmla="*/ 606425 h 606425"/>
                <a:gd name="connsiteX0" fmla="*/ 165080 w 1225784"/>
                <a:gd name="connsiteY0" fmla="*/ 623155 h 623155"/>
                <a:gd name="connsiteX1" fmla="*/ 504805 w 1225784"/>
                <a:gd name="connsiteY1" fmla="*/ 16730 h 623155"/>
                <a:gd name="connsiteX2" fmla="*/ 1225784 w 1225784"/>
                <a:gd name="connsiteY2" fmla="*/ 623155 h 623155"/>
                <a:gd name="connsiteX3" fmla="*/ 165080 w 1225784"/>
                <a:gd name="connsiteY3" fmla="*/ 623155 h 623155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76306 w 1237010"/>
                <a:gd name="connsiteY0" fmla="*/ 625702 h 625702"/>
                <a:gd name="connsiteX1" fmla="*/ 516031 w 1237010"/>
                <a:gd name="connsiteY1" fmla="*/ 19277 h 625702"/>
                <a:gd name="connsiteX2" fmla="*/ 1237010 w 1237010"/>
                <a:gd name="connsiteY2" fmla="*/ 625702 h 625702"/>
                <a:gd name="connsiteX3" fmla="*/ 176306 w 1237010"/>
                <a:gd name="connsiteY3" fmla="*/ 625702 h 6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10" h="625702">
                  <a:moveTo>
                    <a:pt x="176306" y="625702"/>
                  </a:moveTo>
                  <a:cubicBezTo>
                    <a:pt x="-233265" y="232002"/>
                    <a:pt x="150906" y="-82323"/>
                    <a:pt x="516031" y="19277"/>
                  </a:cubicBezTo>
                  <a:cubicBezTo>
                    <a:pt x="851611" y="154744"/>
                    <a:pt x="996684" y="423560"/>
                    <a:pt x="1237010" y="625702"/>
                  </a:cubicBezTo>
                  <a:lnTo>
                    <a:pt x="176306" y="625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8" name="Isosceles Triangle 36">
              <a:extLst>
                <a:ext uri="{FF2B5EF4-FFF2-40B4-BE49-F238E27FC236}">
                  <a16:creationId xmlns:a16="http://schemas.microsoft.com/office/drawing/2014/main" xmlns="" id="{611D9FB1-E210-43CC-92A1-34D9421D6A98}"/>
                </a:ext>
              </a:extLst>
            </p:cNvPr>
            <p:cNvSpPr/>
            <p:nvPr/>
          </p:nvSpPr>
          <p:spPr>
            <a:xfrm rot="16200000" flipH="1">
              <a:off x="949056" y="2459654"/>
              <a:ext cx="1237010" cy="625702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0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70744 w 1231448"/>
                <a:gd name="connsiteY0" fmla="*/ 914400 h 914400"/>
                <a:gd name="connsiteX1" fmla="*/ 170744 w 1231448"/>
                <a:gd name="connsiteY1" fmla="*/ 0 h 914400"/>
                <a:gd name="connsiteX2" fmla="*/ 1231448 w 1231448"/>
                <a:gd name="connsiteY2" fmla="*/ 914400 h 914400"/>
                <a:gd name="connsiteX3" fmla="*/ 170744 w 1231448"/>
                <a:gd name="connsiteY3" fmla="*/ 914400 h 914400"/>
                <a:gd name="connsiteX0" fmla="*/ 249282 w 1309986"/>
                <a:gd name="connsiteY0" fmla="*/ 914400 h 914400"/>
                <a:gd name="connsiteX1" fmla="*/ 249282 w 1309986"/>
                <a:gd name="connsiteY1" fmla="*/ 0 h 914400"/>
                <a:gd name="connsiteX2" fmla="*/ 1309986 w 1309986"/>
                <a:gd name="connsiteY2" fmla="*/ 914400 h 914400"/>
                <a:gd name="connsiteX3" fmla="*/ 249282 w 1309986"/>
                <a:gd name="connsiteY3" fmla="*/ 914400 h 914400"/>
                <a:gd name="connsiteX0" fmla="*/ 149093 w 1209797"/>
                <a:gd name="connsiteY0" fmla="*/ 606425 h 606425"/>
                <a:gd name="connsiteX1" fmla="*/ 488818 w 1209797"/>
                <a:gd name="connsiteY1" fmla="*/ 0 h 606425"/>
                <a:gd name="connsiteX2" fmla="*/ 1209797 w 1209797"/>
                <a:gd name="connsiteY2" fmla="*/ 606425 h 606425"/>
                <a:gd name="connsiteX3" fmla="*/ 149093 w 1209797"/>
                <a:gd name="connsiteY3" fmla="*/ 606425 h 606425"/>
                <a:gd name="connsiteX0" fmla="*/ 165080 w 1225784"/>
                <a:gd name="connsiteY0" fmla="*/ 623155 h 623155"/>
                <a:gd name="connsiteX1" fmla="*/ 504805 w 1225784"/>
                <a:gd name="connsiteY1" fmla="*/ 16730 h 623155"/>
                <a:gd name="connsiteX2" fmla="*/ 1225784 w 1225784"/>
                <a:gd name="connsiteY2" fmla="*/ 623155 h 623155"/>
                <a:gd name="connsiteX3" fmla="*/ 165080 w 1225784"/>
                <a:gd name="connsiteY3" fmla="*/ 623155 h 623155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76306 w 1237010"/>
                <a:gd name="connsiteY0" fmla="*/ 625702 h 625702"/>
                <a:gd name="connsiteX1" fmla="*/ 516031 w 1237010"/>
                <a:gd name="connsiteY1" fmla="*/ 19277 h 625702"/>
                <a:gd name="connsiteX2" fmla="*/ 1237010 w 1237010"/>
                <a:gd name="connsiteY2" fmla="*/ 625702 h 625702"/>
                <a:gd name="connsiteX3" fmla="*/ 176306 w 1237010"/>
                <a:gd name="connsiteY3" fmla="*/ 625702 h 6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10" h="625702">
                  <a:moveTo>
                    <a:pt x="176306" y="625702"/>
                  </a:moveTo>
                  <a:cubicBezTo>
                    <a:pt x="-233265" y="232002"/>
                    <a:pt x="150906" y="-82323"/>
                    <a:pt x="516031" y="19277"/>
                  </a:cubicBezTo>
                  <a:cubicBezTo>
                    <a:pt x="851611" y="154744"/>
                    <a:pt x="996684" y="423560"/>
                    <a:pt x="1237010" y="625702"/>
                  </a:cubicBezTo>
                  <a:lnTo>
                    <a:pt x="176306" y="62570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39" name="Group 56">
              <a:extLst>
                <a:ext uri="{FF2B5EF4-FFF2-40B4-BE49-F238E27FC236}">
                  <a16:creationId xmlns:a16="http://schemas.microsoft.com/office/drawing/2014/main" xmlns="" id="{A44532ED-47F5-4866-B467-4D15334BB752}"/>
                </a:ext>
              </a:extLst>
            </p:cNvPr>
            <p:cNvGrpSpPr/>
            <p:nvPr/>
          </p:nvGrpSpPr>
          <p:grpSpPr>
            <a:xfrm rot="18902350">
              <a:off x="963557" y="3156483"/>
              <a:ext cx="1806064" cy="1782330"/>
              <a:chOff x="4130802" y="1763894"/>
              <a:chExt cx="3164396" cy="3122812"/>
            </a:xfrm>
            <a:effectLst/>
          </p:grpSpPr>
          <p:sp>
            <p:nvSpPr>
              <p:cNvPr id="40" name="Freeform: Shape 57">
                <a:extLst>
                  <a:ext uri="{FF2B5EF4-FFF2-40B4-BE49-F238E27FC236}">
                    <a16:creationId xmlns:a16="http://schemas.microsoft.com/office/drawing/2014/main" xmlns="" id="{841AB416-C4DF-4C19-B3C1-F2CDA4552982}"/>
                  </a:ext>
                </a:extLst>
              </p:cNvPr>
              <p:cNvSpPr/>
              <p:nvPr/>
            </p:nvSpPr>
            <p:spPr>
              <a:xfrm>
                <a:off x="5788599" y="3027388"/>
                <a:ext cx="219075" cy="219075"/>
              </a:xfrm>
              <a:custGeom>
                <a:avLst/>
                <a:gdLst>
                  <a:gd name="connsiteX0" fmla="*/ 93374 w 219075"/>
                  <a:gd name="connsiteY0" fmla="*/ 14325 h 219075"/>
                  <a:gd name="connsiteX1" fmla="*/ 120806 w 219075"/>
                  <a:gd name="connsiteY1" fmla="*/ 11468 h 219075"/>
                  <a:gd name="connsiteX2" fmla="*/ 211770 w 219075"/>
                  <a:gd name="connsiteY2" fmla="*/ 103670 h 219075"/>
                  <a:gd name="connsiteX3" fmla="*/ 208531 w 219075"/>
                  <a:gd name="connsiteY3" fmla="*/ 131006 h 219075"/>
                  <a:gd name="connsiteX4" fmla="*/ 129569 w 219075"/>
                  <a:gd name="connsiteY4" fmla="*/ 209016 h 219075"/>
                  <a:gd name="connsiteX5" fmla="*/ 102232 w 219075"/>
                  <a:gd name="connsiteY5" fmla="*/ 211873 h 219075"/>
                  <a:gd name="connsiteX6" fmla="*/ 11268 w 219075"/>
                  <a:gd name="connsiteY6" fmla="*/ 119672 h 219075"/>
                  <a:gd name="connsiteX7" fmla="*/ 14507 w 219075"/>
                  <a:gd name="connsiteY7" fmla="*/ 92335 h 219075"/>
                  <a:gd name="connsiteX8" fmla="*/ 93374 w 219075"/>
                  <a:gd name="connsiteY8" fmla="*/ 1432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075" h="219075">
                    <a:moveTo>
                      <a:pt x="93374" y="14325"/>
                    </a:moveTo>
                    <a:cubicBezTo>
                      <a:pt x="101756" y="6038"/>
                      <a:pt x="114138" y="4705"/>
                      <a:pt x="120806" y="11468"/>
                    </a:cubicBezTo>
                    <a:lnTo>
                      <a:pt x="211770" y="103670"/>
                    </a:lnTo>
                    <a:cubicBezTo>
                      <a:pt x="218437" y="110432"/>
                      <a:pt x="216913" y="122720"/>
                      <a:pt x="208531" y="131006"/>
                    </a:cubicBezTo>
                    <a:lnTo>
                      <a:pt x="129569" y="209016"/>
                    </a:lnTo>
                    <a:cubicBezTo>
                      <a:pt x="121092" y="217303"/>
                      <a:pt x="108804" y="218636"/>
                      <a:pt x="102232" y="211873"/>
                    </a:cubicBezTo>
                    <a:lnTo>
                      <a:pt x="11268" y="119672"/>
                    </a:lnTo>
                    <a:cubicBezTo>
                      <a:pt x="4696" y="113004"/>
                      <a:pt x="6125" y="100622"/>
                      <a:pt x="14507" y="92335"/>
                    </a:cubicBezTo>
                    <a:lnTo>
                      <a:pt x="93374" y="14325"/>
                    </a:lnTo>
                    <a:close/>
                  </a:path>
                </a:pathLst>
              </a:custGeom>
              <a:solidFill>
                <a:srgbClr val="FA90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1" name="Freeform: Shape 58">
                <a:extLst>
                  <a:ext uri="{FF2B5EF4-FFF2-40B4-BE49-F238E27FC236}">
                    <a16:creationId xmlns:a16="http://schemas.microsoft.com/office/drawing/2014/main" xmlns="" id="{CB0B0AA7-7FDA-4F50-9B80-1D4942F1A88D}"/>
                  </a:ext>
                </a:extLst>
              </p:cNvPr>
              <p:cNvSpPr/>
              <p:nvPr/>
            </p:nvSpPr>
            <p:spPr>
              <a:xfrm>
                <a:off x="4130802" y="3267456"/>
                <a:ext cx="1638300" cy="1619250"/>
              </a:xfrm>
              <a:custGeom>
                <a:avLst/>
                <a:gdLst>
                  <a:gd name="connsiteX0" fmla="*/ 7144 w 1638300"/>
                  <a:gd name="connsiteY0" fmla="*/ 1614868 h 1619250"/>
                  <a:gd name="connsiteX1" fmla="*/ 410528 w 1638300"/>
                  <a:gd name="connsiteY1" fmla="*/ 1353312 h 1619250"/>
                  <a:gd name="connsiteX2" fmla="*/ 1632204 w 1638300"/>
                  <a:gd name="connsiteY2" fmla="*/ 146018 h 1619250"/>
                  <a:gd name="connsiteX3" fmla="*/ 1495139 w 1638300"/>
                  <a:gd name="connsiteY3" fmla="*/ 7144 h 1619250"/>
                  <a:gd name="connsiteX4" fmla="*/ 273463 w 1638300"/>
                  <a:gd name="connsiteY4" fmla="*/ 1214438 h 161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19250">
                    <a:moveTo>
                      <a:pt x="7144" y="1614868"/>
                    </a:moveTo>
                    <a:lnTo>
                      <a:pt x="410528" y="1353312"/>
                    </a:lnTo>
                    <a:lnTo>
                      <a:pt x="1632204" y="146018"/>
                    </a:lnTo>
                    <a:lnTo>
                      <a:pt x="1495139" y="7144"/>
                    </a:lnTo>
                    <a:lnTo>
                      <a:pt x="273463" y="1214438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2" name="Freeform: Shape 59">
                <a:extLst>
                  <a:ext uri="{FF2B5EF4-FFF2-40B4-BE49-F238E27FC236}">
                    <a16:creationId xmlns:a16="http://schemas.microsoft.com/office/drawing/2014/main" xmlns="" id="{26045A57-05E9-481B-A0E5-46C233D86E78}"/>
                  </a:ext>
                </a:extLst>
              </p:cNvPr>
              <p:cNvSpPr/>
              <p:nvPr/>
            </p:nvSpPr>
            <p:spPr>
              <a:xfrm>
                <a:off x="4133088" y="4486941"/>
                <a:ext cx="400050" cy="390525"/>
              </a:xfrm>
              <a:custGeom>
                <a:avLst/>
                <a:gdLst>
                  <a:gd name="connsiteX0" fmla="*/ 326708 w 400050"/>
                  <a:gd name="connsiteY0" fmla="*/ 7144 h 390525"/>
                  <a:gd name="connsiteX1" fmla="*/ 7144 w 400050"/>
                  <a:gd name="connsiteY1" fmla="*/ 391382 h 390525"/>
                  <a:gd name="connsiteX2" fmla="*/ 395097 w 400050"/>
                  <a:gd name="connsiteY2" fmla="*/ 7639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90525">
                    <a:moveTo>
                      <a:pt x="326708" y="7144"/>
                    </a:moveTo>
                    <a:lnTo>
                      <a:pt x="7144" y="391382"/>
                    </a:lnTo>
                    <a:lnTo>
                      <a:pt x="395097" y="76390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 dirty="0"/>
              </a:p>
            </p:txBody>
          </p:sp>
          <p:sp>
            <p:nvSpPr>
              <p:cNvPr id="43" name="Freeform: Shape 60">
                <a:extLst>
                  <a:ext uri="{FF2B5EF4-FFF2-40B4-BE49-F238E27FC236}">
                    <a16:creationId xmlns:a16="http://schemas.microsoft.com/office/drawing/2014/main" xmlns="" id="{247E9241-6C93-47D7-8A85-84015FB632E7}"/>
                  </a:ext>
                </a:extLst>
              </p:cNvPr>
              <p:cNvSpPr/>
              <p:nvPr/>
            </p:nvSpPr>
            <p:spPr>
              <a:xfrm>
                <a:off x="4391406" y="4450556"/>
                <a:ext cx="180975" cy="180975"/>
              </a:xfrm>
              <a:custGeom>
                <a:avLst/>
                <a:gdLst>
                  <a:gd name="connsiteX0" fmla="*/ 14288 w 180975"/>
                  <a:gd name="connsiteY0" fmla="*/ 56388 h 180975"/>
                  <a:gd name="connsiteX1" fmla="*/ 60674 w 180975"/>
                  <a:gd name="connsiteY1" fmla="*/ 54483 h 180975"/>
                  <a:gd name="connsiteX2" fmla="*/ 75152 w 180975"/>
                  <a:gd name="connsiteY2" fmla="*/ 106966 h 180975"/>
                  <a:gd name="connsiteX3" fmla="*/ 125730 w 180975"/>
                  <a:gd name="connsiteY3" fmla="*/ 121825 h 180975"/>
                  <a:gd name="connsiteX4" fmla="*/ 124301 w 180975"/>
                  <a:gd name="connsiteY4" fmla="*/ 167926 h 180975"/>
                  <a:gd name="connsiteX5" fmla="*/ 141256 w 180975"/>
                  <a:gd name="connsiteY5" fmla="*/ 175831 h 180975"/>
                  <a:gd name="connsiteX6" fmla="*/ 149924 w 180975"/>
                  <a:gd name="connsiteY6" fmla="*/ 170212 h 180975"/>
                  <a:gd name="connsiteX7" fmla="*/ 174308 w 180975"/>
                  <a:gd name="connsiteY7" fmla="*/ 146113 h 180975"/>
                  <a:gd name="connsiteX8" fmla="*/ 37338 w 180975"/>
                  <a:gd name="connsiteY8" fmla="*/ 7144 h 180975"/>
                  <a:gd name="connsiteX9" fmla="*/ 12859 w 180975"/>
                  <a:gd name="connsiteY9" fmla="*/ 31337 h 180975"/>
                  <a:gd name="connsiteX10" fmla="*/ 7144 w 180975"/>
                  <a:gd name="connsiteY10" fmla="*/ 39910 h 180975"/>
                  <a:gd name="connsiteX11" fmla="*/ 14288 w 180975"/>
                  <a:gd name="connsiteY11" fmla="*/ 56388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80975">
                    <a:moveTo>
                      <a:pt x="14288" y="56388"/>
                    </a:moveTo>
                    <a:cubicBezTo>
                      <a:pt x="19145" y="61246"/>
                      <a:pt x="60674" y="54483"/>
                      <a:pt x="60674" y="54483"/>
                    </a:cubicBezTo>
                    <a:cubicBezTo>
                      <a:pt x="60674" y="54483"/>
                      <a:pt x="66008" y="97727"/>
                      <a:pt x="75152" y="106966"/>
                    </a:cubicBezTo>
                    <a:cubicBezTo>
                      <a:pt x="83249" y="115157"/>
                      <a:pt x="117824" y="120682"/>
                      <a:pt x="125730" y="121825"/>
                    </a:cubicBezTo>
                    <a:cubicBezTo>
                      <a:pt x="124778" y="128016"/>
                      <a:pt x="119729" y="163259"/>
                      <a:pt x="124301" y="167926"/>
                    </a:cubicBezTo>
                    <a:cubicBezTo>
                      <a:pt x="128111" y="171640"/>
                      <a:pt x="136970" y="174593"/>
                      <a:pt x="141256" y="175831"/>
                    </a:cubicBezTo>
                    <a:lnTo>
                      <a:pt x="149924" y="170212"/>
                    </a:lnTo>
                    <a:lnTo>
                      <a:pt x="174308" y="146113"/>
                    </a:lnTo>
                    <a:lnTo>
                      <a:pt x="37338" y="7144"/>
                    </a:lnTo>
                    <a:lnTo>
                      <a:pt x="12859" y="31337"/>
                    </a:lnTo>
                    <a:lnTo>
                      <a:pt x="7144" y="39910"/>
                    </a:lnTo>
                    <a:cubicBezTo>
                      <a:pt x="8192" y="44291"/>
                      <a:pt x="10668" y="52864"/>
                      <a:pt x="14288" y="56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4" name="Freeform: Shape 61">
                <a:extLst>
                  <a:ext uri="{FF2B5EF4-FFF2-40B4-BE49-F238E27FC236}">
                    <a16:creationId xmlns:a16="http://schemas.microsoft.com/office/drawing/2014/main" xmlns="" id="{F5BB23C5-9570-4001-BA6D-B408B91A2AD8}"/>
                  </a:ext>
                </a:extLst>
              </p:cNvPr>
              <p:cNvSpPr/>
              <p:nvPr/>
            </p:nvSpPr>
            <p:spPr>
              <a:xfrm>
                <a:off x="4513814" y="3370707"/>
                <a:ext cx="1247775" cy="1257300"/>
              </a:xfrm>
              <a:custGeom>
                <a:avLst/>
                <a:gdLst>
                  <a:gd name="connsiteX0" fmla="*/ 1214045 w 1247775"/>
                  <a:gd name="connsiteY0" fmla="*/ 7144 h 1257300"/>
                  <a:gd name="connsiteX1" fmla="*/ 1235762 w 1247775"/>
                  <a:gd name="connsiteY1" fmla="*/ 20860 h 1257300"/>
                  <a:gd name="connsiteX2" fmla="*/ 1249193 w 1247775"/>
                  <a:gd name="connsiteY2" fmla="*/ 42863 h 1257300"/>
                  <a:gd name="connsiteX3" fmla="*/ 638354 w 1247775"/>
                  <a:gd name="connsiteY3" fmla="*/ 646557 h 1257300"/>
                  <a:gd name="connsiteX4" fmla="*/ 27516 w 1247775"/>
                  <a:gd name="connsiteY4" fmla="*/ 1250252 h 1257300"/>
                  <a:gd name="connsiteX5" fmla="*/ 8752 w 1247775"/>
                  <a:gd name="connsiteY5" fmla="*/ 1242346 h 1257300"/>
                  <a:gd name="connsiteX6" fmla="*/ 11323 w 1247775"/>
                  <a:gd name="connsiteY6" fmla="*/ 1195959 h 1257300"/>
                  <a:gd name="connsiteX7" fmla="*/ 603302 w 1247775"/>
                  <a:gd name="connsiteY7" fmla="*/ 611029 h 1257300"/>
                  <a:gd name="connsiteX8" fmla="*/ 1214045 w 1247775"/>
                  <a:gd name="connsiteY8" fmla="*/ 714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775" h="1257300">
                    <a:moveTo>
                      <a:pt x="1214045" y="7144"/>
                    </a:moveTo>
                    <a:cubicBezTo>
                      <a:pt x="1214045" y="7144"/>
                      <a:pt x="1231286" y="16288"/>
                      <a:pt x="1235762" y="20860"/>
                    </a:cubicBezTo>
                    <a:cubicBezTo>
                      <a:pt x="1240144" y="25432"/>
                      <a:pt x="1249193" y="42863"/>
                      <a:pt x="1249193" y="42863"/>
                    </a:cubicBezTo>
                    <a:lnTo>
                      <a:pt x="638354" y="646557"/>
                    </a:lnTo>
                    <a:lnTo>
                      <a:pt x="27516" y="1250252"/>
                    </a:lnTo>
                    <a:cubicBezTo>
                      <a:pt x="27516" y="1250252"/>
                      <a:pt x="13609" y="1247204"/>
                      <a:pt x="8752" y="1242346"/>
                    </a:cubicBezTo>
                    <a:cubicBezTo>
                      <a:pt x="3989" y="1237393"/>
                      <a:pt x="11323" y="1195959"/>
                      <a:pt x="11323" y="1195959"/>
                    </a:cubicBezTo>
                    <a:lnTo>
                      <a:pt x="603302" y="611029"/>
                    </a:lnTo>
                    <a:lnTo>
                      <a:pt x="1214045" y="71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5" name="Freeform: Shape 62">
                <a:extLst>
                  <a:ext uri="{FF2B5EF4-FFF2-40B4-BE49-F238E27FC236}">
                    <a16:creationId xmlns:a16="http://schemas.microsoft.com/office/drawing/2014/main" xmlns="" id="{D6FAA39B-E7E7-48F6-9545-80A9B5BA8ACE}"/>
                  </a:ext>
                </a:extLst>
              </p:cNvPr>
              <p:cNvSpPr/>
              <p:nvPr/>
            </p:nvSpPr>
            <p:spPr>
              <a:xfrm>
                <a:off x="4397121" y="3267456"/>
                <a:ext cx="1266825" cy="1238250"/>
              </a:xfrm>
              <a:custGeom>
                <a:avLst/>
                <a:gdLst>
                  <a:gd name="connsiteX0" fmla="*/ 1263968 w 1266825"/>
                  <a:gd name="connsiteY0" fmla="*/ 42672 h 1238250"/>
                  <a:gd name="connsiteX1" fmla="*/ 1250537 w 1266825"/>
                  <a:gd name="connsiteY1" fmla="*/ 20764 h 1238250"/>
                  <a:gd name="connsiteX2" fmla="*/ 1228820 w 1266825"/>
                  <a:gd name="connsiteY2" fmla="*/ 7144 h 1238250"/>
                  <a:gd name="connsiteX3" fmla="*/ 617982 w 1266825"/>
                  <a:gd name="connsiteY3" fmla="*/ 610838 h 1238250"/>
                  <a:gd name="connsiteX4" fmla="*/ 7144 w 1266825"/>
                  <a:gd name="connsiteY4" fmla="*/ 1214533 h 1238250"/>
                  <a:gd name="connsiteX5" fmla="*/ 14859 w 1266825"/>
                  <a:gd name="connsiteY5" fmla="*/ 1233392 h 1238250"/>
                  <a:gd name="connsiteX6" fmla="*/ 61150 w 1266825"/>
                  <a:gd name="connsiteY6" fmla="*/ 1231392 h 1238250"/>
                  <a:gd name="connsiteX7" fmla="*/ 653129 w 1266825"/>
                  <a:gd name="connsiteY7" fmla="*/ 646462 h 1238250"/>
                  <a:gd name="connsiteX8" fmla="*/ 1263968 w 1266825"/>
                  <a:gd name="connsiteY8" fmla="*/ 42672 h 12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6825" h="1238250">
                    <a:moveTo>
                      <a:pt x="1263968" y="42672"/>
                    </a:moveTo>
                    <a:cubicBezTo>
                      <a:pt x="1263968" y="42672"/>
                      <a:pt x="1255014" y="25337"/>
                      <a:pt x="1250537" y="20764"/>
                    </a:cubicBezTo>
                    <a:cubicBezTo>
                      <a:pt x="1246060" y="16288"/>
                      <a:pt x="1228820" y="7144"/>
                      <a:pt x="1228820" y="7144"/>
                    </a:cubicBezTo>
                    <a:lnTo>
                      <a:pt x="617982" y="610838"/>
                    </a:lnTo>
                    <a:lnTo>
                      <a:pt x="7144" y="1214533"/>
                    </a:lnTo>
                    <a:cubicBezTo>
                      <a:pt x="7144" y="1214533"/>
                      <a:pt x="10096" y="1228439"/>
                      <a:pt x="14859" y="1233392"/>
                    </a:cubicBezTo>
                    <a:cubicBezTo>
                      <a:pt x="19717" y="1238250"/>
                      <a:pt x="61150" y="1231392"/>
                      <a:pt x="61150" y="1231392"/>
                    </a:cubicBezTo>
                    <a:lnTo>
                      <a:pt x="653129" y="646462"/>
                    </a:lnTo>
                    <a:lnTo>
                      <a:pt x="1263968" y="4267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6" name="Freeform: Shape 63">
                <a:extLst>
                  <a:ext uri="{FF2B5EF4-FFF2-40B4-BE49-F238E27FC236}">
                    <a16:creationId xmlns:a16="http://schemas.microsoft.com/office/drawing/2014/main" xmlns="" id="{02EE80B9-B3E7-41D1-A14A-E2D9A11975CC}"/>
                  </a:ext>
                </a:extLst>
              </p:cNvPr>
              <p:cNvSpPr/>
              <p:nvPr/>
            </p:nvSpPr>
            <p:spPr>
              <a:xfrm>
                <a:off x="4451033" y="3302984"/>
                <a:ext cx="1276350" cy="1266825"/>
              </a:xfrm>
              <a:custGeom>
                <a:avLst/>
                <a:gdLst>
                  <a:gd name="connsiteX0" fmla="*/ 1209961 w 1276350"/>
                  <a:gd name="connsiteY0" fmla="*/ 7144 h 1266825"/>
                  <a:gd name="connsiteX1" fmla="*/ 1252633 w 1276350"/>
                  <a:gd name="connsiteY1" fmla="*/ 31813 h 1266825"/>
                  <a:gd name="connsiteX2" fmla="*/ 1276731 w 1276350"/>
                  <a:gd name="connsiteY2" fmla="*/ 74867 h 1266825"/>
                  <a:gd name="connsiteX3" fmla="*/ 665893 w 1276350"/>
                  <a:gd name="connsiteY3" fmla="*/ 678561 h 1266825"/>
                  <a:gd name="connsiteX4" fmla="*/ 73914 w 1276350"/>
                  <a:gd name="connsiteY4" fmla="*/ 1263587 h 1266825"/>
                  <a:gd name="connsiteX5" fmla="*/ 21622 w 1276350"/>
                  <a:gd name="connsiteY5" fmla="*/ 1248442 h 1266825"/>
                  <a:gd name="connsiteX6" fmla="*/ 7144 w 1276350"/>
                  <a:gd name="connsiteY6" fmla="*/ 1195959 h 1266825"/>
                  <a:gd name="connsiteX7" fmla="*/ 599027 w 1276350"/>
                  <a:gd name="connsiteY7" fmla="*/ 610934 h 1266825"/>
                  <a:gd name="connsiteX8" fmla="*/ 1209961 w 1276350"/>
                  <a:gd name="connsiteY8" fmla="*/ 7144 h 126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6350" h="1266825">
                    <a:moveTo>
                      <a:pt x="1209961" y="7144"/>
                    </a:moveTo>
                    <a:cubicBezTo>
                      <a:pt x="1209961" y="7144"/>
                      <a:pt x="1244060" y="23146"/>
                      <a:pt x="1252633" y="31813"/>
                    </a:cubicBezTo>
                    <a:cubicBezTo>
                      <a:pt x="1261110" y="40577"/>
                      <a:pt x="1276731" y="74867"/>
                      <a:pt x="1276731" y="74867"/>
                    </a:cubicBezTo>
                    <a:lnTo>
                      <a:pt x="665893" y="678561"/>
                    </a:lnTo>
                    <a:lnTo>
                      <a:pt x="73914" y="1263587"/>
                    </a:lnTo>
                    <a:cubicBezTo>
                      <a:pt x="73914" y="1263587"/>
                      <a:pt x="30766" y="1257776"/>
                      <a:pt x="21622" y="1248442"/>
                    </a:cubicBezTo>
                    <a:cubicBezTo>
                      <a:pt x="12478" y="1239203"/>
                      <a:pt x="7144" y="1195959"/>
                      <a:pt x="7144" y="1195959"/>
                    </a:cubicBezTo>
                    <a:lnTo>
                      <a:pt x="599027" y="610934"/>
                    </a:lnTo>
                    <a:lnTo>
                      <a:pt x="1209961" y="7144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7" name="Freeform: Shape 64">
                <a:extLst>
                  <a:ext uri="{FF2B5EF4-FFF2-40B4-BE49-F238E27FC236}">
                    <a16:creationId xmlns:a16="http://schemas.microsoft.com/office/drawing/2014/main" xmlns="" id="{8CE6C2E9-841B-43DB-B758-E2CA259F37E5}"/>
                  </a:ext>
                </a:extLst>
              </p:cNvPr>
              <p:cNvSpPr/>
              <p:nvPr/>
            </p:nvSpPr>
            <p:spPr>
              <a:xfrm>
                <a:off x="5406580" y="3448145"/>
                <a:ext cx="180975" cy="180975"/>
              </a:xfrm>
              <a:custGeom>
                <a:avLst/>
                <a:gdLst>
                  <a:gd name="connsiteX0" fmla="*/ 14288 w 180975"/>
                  <a:gd name="connsiteY0" fmla="*/ 56579 h 180975"/>
                  <a:gd name="connsiteX1" fmla="*/ 60674 w 180975"/>
                  <a:gd name="connsiteY1" fmla="*/ 54578 h 180975"/>
                  <a:gd name="connsiteX2" fmla="*/ 75152 w 180975"/>
                  <a:gd name="connsiteY2" fmla="*/ 107061 h 180975"/>
                  <a:gd name="connsiteX3" fmla="*/ 125730 w 180975"/>
                  <a:gd name="connsiteY3" fmla="*/ 121920 h 180975"/>
                  <a:gd name="connsiteX4" fmla="*/ 124301 w 180975"/>
                  <a:gd name="connsiteY4" fmla="*/ 167926 h 180975"/>
                  <a:gd name="connsiteX5" fmla="*/ 141256 w 180975"/>
                  <a:gd name="connsiteY5" fmla="*/ 175831 h 180975"/>
                  <a:gd name="connsiteX6" fmla="*/ 149923 w 180975"/>
                  <a:gd name="connsiteY6" fmla="*/ 170212 h 180975"/>
                  <a:gd name="connsiteX7" fmla="*/ 174308 w 180975"/>
                  <a:gd name="connsiteY7" fmla="*/ 146113 h 180975"/>
                  <a:gd name="connsiteX8" fmla="*/ 37338 w 180975"/>
                  <a:gd name="connsiteY8" fmla="*/ 7144 h 180975"/>
                  <a:gd name="connsiteX9" fmla="*/ 12859 w 180975"/>
                  <a:gd name="connsiteY9" fmla="*/ 31337 h 180975"/>
                  <a:gd name="connsiteX10" fmla="*/ 7144 w 180975"/>
                  <a:gd name="connsiteY10" fmla="*/ 39910 h 180975"/>
                  <a:gd name="connsiteX11" fmla="*/ 14288 w 180975"/>
                  <a:gd name="connsiteY11" fmla="*/ 56579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80975">
                    <a:moveTo>
                      <a:pt x="14288" y="56579"/>
                    </a:moveTo>
                    <a:cubicBezTo>
                      <a:pt x="19145" y="61436"/>
                      <a:pt x="60674" y="54578"/>
                      <a:pt x="60674" y="54578"/>
                    </a:cubicBezTo>
                    <a:cubicBezTo>
                      <a:pt x="60674" y="54578"/>
                      <a:pt x="66008" y="97822"/>
                      <a:pt x="75152" y="107061"/>
                    </a:cubicBezTo>
                    <a:cubicBezTo>
                      <a:pt x="83248" y="115252"/>
                      <a:pt x="117824" y="120777"/>
                      <a:pt x="125730" y="121920"/>
                    </a:cubicBezTo>
                    <a:cubicBezTo>
                      <a:pt x="124778" y="128111"/>
                      <a:pt x="119729" y="163354"/>
                      <a:pt x="124301" y="167926"/>
                    </a:cubicBezTo>
                    <a:cubicBezTo>
                      <a:pt x="128111" y="171640"/>
                      <a:pt x="136970" y="174688"/>
                      <a:pt x="141256" y="175831"/>
                    </a:cubicBezTo>
                    <a:lnTo>
                      <a:pt x="149923" y="170212"/>
                    </a:lnTo>
                    <a:lnTo>
                      <a:pt x="174308" y="146113"/>
                    </a:lnTo>
                    <a:lnTo>
                      <a:pt x="37338" y="7144"/>
                    </a:lnTo>
                    <a:lnTo>
                      <a:pt x="12859" y="31337"/>
                    </a:lnTo>
                    <a:lnTo>
                      <a:pt x="7144" y="39910"/>
                    </a:lnTo>
                    <a:cubicBezTo>
                      <a:pt x="8287" y="44291"/>
                      <a:pt x="10763" y="52959"/>
                      <a:pt x="14288" y="565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48" name="Freeform: Shape 65">
                <a:extLst>
                  <a:ext uri="{FF2B5EF4-FFF2-40B4-BE49-F238E27FC236}">
                    <a16:creationId xmlns:a16="http://schemas.microsoft.com/office/drawing/2014/main" xmlns="" id="{3104811B-DCB0-4ECC-BD16-DC91791EAC83}"/>
                  </a:ext>
                </a:extLst>
              </p:cNvPr>
              <p:cNvSpPr/>
              <p:nvPr/>
            </p:nvSpPr>
            <p:spPr>
              <a:xfrm>
                <a:off x="5528988" y="1770316"/>
                <a:ext cx="1762125" cy="1847850"/>
              </a:xfrm>
              <a:custGeom>
                <a:avLst/>
                <a:gdLst>
                  <a:gd name="connsiteX0" fmla="*/ 11323 w 1762125"/>
                  <a:gd name="connsiteY0" fmla="*/ 1793843 h 1847850"/>
                  <a:gd name="connsiteX1" fmla="*/ 8752 w 1762125"/>
                  <a:gd name="connsiteY1" fmla="*/ 1840230 h 1847850"/>
                  <a:gd name="connsiteX2" fmla="*/ 27516 w 1762125"/>
                  <a:gd name="connsiteY2" fmla="*/ 1848136 h 1847850"/>
                  <a:gd name="connsiteX3" fmla="*/ 638354 w 1762125"/>
                  <a:gd name="connsiteY3" fmla="*/ 1244441 h 1847850"/>
                  <a:gd name="connsiteX4" fmla="*/ 1249192 w 1762125"/>
                  <a:gd name="connsiteY4" fmla="*/ 640747 h 1847850"/>
                  <a:gd name="connsiteX5" fmla="*/ 1756018 w 1762125"/>
                  <a:gd name="connsiteY5" fmla="*/ 7144 h 1847850"/>
                  <a:gd name="connsiteX6" fmla="*/ 1381018 w 1762125"/>
                  <a:gd name="connsiteY6" fmla="*/ 363093 h 1847850"/>
                  <a:gd name="connsiteX7" fmla="*/ 11323 w 1762125"/>
                  <a:gd name="connsiteY7" fmla="*/ 1793843 h 18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2125" h="1847850">
                    <a:moveTo>
                      <a:pt x="11323" y="1793843"/>
                    </a:moveTo>
                    <a:cubicBezTo>
                      <a:pt x="11323" y="1793843"/>
                      <a:pt x="3989" y="1835372"/>
                      <a:pt x="8752" y="1840230"/>
                    </a:cubicBezTo>
                    <a:cubicBezTo>
                      <a:pt x="13609" y="1845088"/>
                      <a:pt x="27516" y="1848136"/>
                      <a:pt x="27516" y="1848136"/>
                    </a:cubicBezTo>
                    <a:lnTo>
                      <a:pt x="638354" y="1244441"/>
                    </a:lnTo>
                    <a:lnTo>
                      <a:pt x="1249192" y="640747"/>
                    </a:lnTo>
                    <a:lnTo>
                      <a:pt x="1756018" y="7144"/>
                    </a:lnTo>
                    <a:lnTo>
                      <a:pt x="1381018" y="363093"/>
                    </a:lnTo>
                    <a:lnTo>
                      <a:pt x="11323" y="1793843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 dirty="0"/>
              </a:p>
            </p:txBody>
          </p:sp>
          <p:sp>
            <p:nvSpPr>
              <p:cNvPr id="49" name="Freeform: Shape 66">
                <a:extLst>
                  <a:ext uri="{FF2B5EF4-FFF2-40B4-BE49-F238E27FC236}">
                    <a16:creationId xmlns:a16="http://schemas.microsoft.com/office/drawing/2014/main" xmlns="" id="{3666D469-94E1-49EB-BA72-BDB4908CD743}"/>
                  </a:ext>
                </a:extLst>
              </p:cNvPr>
              <p:cNvSpPr/>
              <p:nvPr/>
            </p:nvSpPr>
            <p:spPr>
              <a:xfrm>
                <a:off x="5412392" y="1770411"/>
                <a:ext cx="1876425" cy="1733550"/>
              </a:xfrm>
              <a:custGeom>
                <a:avLst/>
                <a:gdLst>
                  <a:gd name="connsiteX0" fmla="*/ 1872710 w 1876425"/>
                  <a:gd name="connsiteY0" fmla="*/ 7144 h 1733550"/>
                  <a:gd name="connsiteX1" fmla="*/ 1228820 w 1876425"/>
                  <a:gd name="connsiteY1" fmla="*/ 501872 h 1733550"/>
                  <a:gd name="connsiteX2" fmla="*/ 617982 w 1876425"/>
                  <a:gd name="connsiteY2" fmla="*/ 1105567 h 1733550"/>
                  <a:gd name="connsiteX3" fmla="*/ 7144 w 1876425"/>
                  <a:gd name="connsiteY3" fmla="*/ 1709261 h 1733550"/>
                  <a:gd name="connsiteX4" fmla="*/ 14859 w 1876425"/>
                  <a:gd name="connsiteY4" fmla="*/ 1728121 h 1733550"/>
                  <a:gd name="connsiteX5" fmla="*/ 61150 w 1876425"/>
                  <a:gd name="connsiteY5" fmla="*/ 1726121 h 1733550"/>
                  <a:gd name="connsiteX6" fmla="*/ 1872710 w 1876425"/>
                  <a:gd name="connsiteY6" fmla="*/ 7144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425" h="1733550">
                    <a:moveTo>
                      <a:pt x="1872710" y="7144"/>
                    </a:moveTo>
                    <a:lnTo>
                      <a:pt x="1228820" y="501872"/>
                    </a:lnTo>
                    <a:lnTo>
                      <a:pt x="617982" y="1105567"/>
                    </a:lnTo>
                    <a:lnTo>
                      <a:pt x="7144" y="1709261"/>
                    </a:lnTo>
                    <a:cubicBezTo>
                      <a:pt x="7144" y="1709261"/>
                      <a:pt x="10096" y="1723263"/>
                      <a:pt x="14859" y="1728121"/>
                    </a:cubicBezTo>
                    <a:cubicBezTo>
                      <a:pt x="19717" y="1732979"/>
                      <a:pt x="61150" y="1726121"/>
                      <a:pt x="61150" y="1726121"/>
                    </a:cubicBezTo>
                    <a:lnTo>
                      <a:pt x="1872710" y="71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0" name="Freeform: Shape 67">
                <a:extLst>
                  <a:ext uri="{FF2B5EF4-FFF2-40B4-BE49-F238E27FC236}">
                    <a16:creationId xmlns:a16="http://schemas.microsoft.com/office/drawing/2014/main" xmlns="" id="{03CDDEFF-D220-4390-A2F2-2C5D281B5EC5}"/>
                  </a:ext>
                </a:extLst>
              </p:cNvPr>
              <p:cNvSpPr/>
              <p:nvPr/>
            </p:nvSpPr>
            <p:spPr>
              <a:xfrm>
                <a:off x="5466397" y="1763894"/>
                <a:ext cx="1828801" cy="1800225"/>
              </a:xfrm>
              <a:custGeom>
                <a:avLst/>
                <a:gdLst>
                  <a:gd name="connsiteX0" fmla="*/ 1420273 w 1828800"/>
                  <a:gd name="connsiteY0" fmla="*/ 400947 h 1800225"/>
                  <a:gd name="connsiteX1" fmla="*/ 1828229 w 1828800"/>
                  <a:gd name="connsiteY1" fmla="*/ 7279 h 1800225"/>
                  <a:gd name="connsiteX2" fmla="*/ 1267873 w 1828800"/>
                  <a:gd name="connsiteY2" fmla="*/ 586685 h 1800225"/>
                  <a:gd name="connsiteX3" fmla="*/ 665893 w 1828800"/>
                  <a:gd name="connsiteY3" fmla="*/ 1215239 h 1800225"/>
                  <a:gd name="connsiteX4" fmla="*/ 73914 w 1828800"/>
                  <a:gd name="connsiteY4" fmla="*/ 1800265 h 1800225"/>
                  <a:gd name="connsiteX5" fmla="*/ 21622 w 1828800"/>
                  <a:gd name="connsiteY5" fmla="*/ 1785120 h 1800225"/>
                  <a:gd name="connsiteX6" fmla="*/ 7144 w 1828800"/>
                  <a:gd name="connsiteY6" fmla="*/ 1732637 h 1800225"/>
                  <a:gd name="connsiteX7" fmla="*/ 599027 w 1828800"/>
                  <a:gd name="connsiteY7" fmla="*/ 1147612 h 1800225"/>
                  <a:gd name="connsiteX8" fmla="*/ 1420273 w 1828800"/>
                  <a:gd name="connsiteY8" fmla="*/ 400947 h 180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0" h="1800225">
                    <a:moveTo>
                      <a:pt x="1420273" y="400947"/>
                    </a:moveTo>
                    <a:cubicBezTo>
                      <a:pt x="1420273" y="400947"/>
                      <a:pt x="1819751" y="-1294"/>
                      <a:pt x="1828229" y="7279"/>
                    </a:cubicBezTo>
                    <a:cubicBezTo>
                      <a:pt x="1836801" y="16042"/>
                      <a:pt x="1267873" y="586685"/>
                      <a:pt x="1267873" y="586685"/>
                    </a:cubicBezTo>
                    <a:lnTo>
                      <a:pt x="665893" y="1215239"/>
                    </a:lnTo>
                    <a:lnTo>
                      <a:pt x="73914" y="1800265"/>
                    </a:lnTo>
                    <a:cubicBezTo>
                      <a:pt x="73914" y="1800265"/>
                      <a:pt x="30671" y="1794455"/>
                      <a:pt x="21622" y="1785120"/>
                    </a:cubicBezTo>
                    <a:cubicBezTo>
                      <a:pt x="12478" y="1775881"/>
                      <a:pt x="7144" y="1732637"/>
                      <a:pt x="7144" y="1732637"/>
                    </a:cubicBezTo>
                    <a:lnTo>
                      <a:pt x="599027" y="1147612"/>
                    </a:lnTo>
                    <a:lnTo>
                      <a:pt x="1420273" y="40094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1" name="Freeform: Shape 68">
                <a:extLst>
                  <a:ext uri="{FF2B5EF4-FFF2-40B4-BE49-F238E27FC236}">
                    <a16:creationId xmlns:a16="http://schemas.microsoft.com/office/drawing/2014/main" xmlns="" id="{20A01810-C531-430A-98FF-AC7E6823860F}"/>
                  </a:ext>
                </a:extLst>
              </p:cNvPr>
              <p:cNvSpPr/>
              <p:nvPr/>
            </p:nvSpPr>
            <p:spPr>
              <a:xfrm>
                <a:off x="5100733" y="3708844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311" y="203454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2" name="Freeform: Shape 69">
                <a:extLst>
                  <a:ext uri="{FF2B5EF4-FFF2-40B4-BE49-F238E27FC236}">
                    <a16:creationId xmlns:a16="http://schemas.microsoft.com/office/drawing/2014/main" xmlns="" id="{E230CAB4-7492-4DAF-88DA-FBE9538B8891}"/>
                  </a:ext>
                </a:extLst>
              </p:cNvPr>
              <p:cNvSpPr/>
              <p:nvPr/>
            </p:nvSpPr>
            <p:spPr>
              <a:xfrm>
                <a:off x="5023295" y="3786663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50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50"/>
                    </a:cubicBezTo>
                    <a:cubicBezTo>
                      <a:pt x="204216" y="203550"/>
                      <a:pt x="34385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3" name="Freeform: Shape 70">
                <a:extLst>
                  <a:ext uri="{FF2B5EF4-FFF2-40B4-BE49-F238E27FC236}">
                    <a16:creationId xmlns:a16="http://schemas.microsoft.com/office/drawing/2014/main" xmlns="" id="{33373C8A-A1B2-4C69-B64C-27A73193CCE8}"/>
                  </a:ext>
                </a:extLst>
              </p:cNvPr>
              <p:cNvSpPr/>
              <p:nvPr/>
            </p:nvSpPr>
            <p:spPr>
              <a:xfrm>
                <a:off x="4942332" y="3871436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216" y="203454"/>
                      <a:pt x="34385" y="131826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4" name="Freeform: Shape 71">
                <a:extLst>
                  <a:ext uri="{FF2B5EF4-FFF2-40B4-BE49-F238E27FC236}">
                    <a16:creationId xmlns:a16="http://schemas.microsoft.com/office/drawing/2014/main" xmlns="" id="{2A2D3618-E840-4F2E-A686-2C29522F310B}"/>
                  </a:ext>
                </a:extLst>
              </p:cNvPr>
              <p:cNvSpPr/>
              <p:nvPr/>
            </p:nvSpPr>
            <p:spPr>
              <a:xfrm>
                <a:off x="4852702" y="3964781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580"/>
                      <a:pt x="204311" y="203549"/>
                    </a:cubicBezTo>
                    <a:cubicBezTo>
                      <a:pt x="204311" y="203549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5" name="Freeform: Shape 72">
                <a:extLst>
                  <a:ext uri="{FF2B5EF4-FFF2-40B4-BE49-F238E27FC236}">
                    <a16:creationId xmlns:a16="http://schemas.microsoft.com/office/drawing/2014/main" xmlns="" id="{696C1B37-CBE4-48F8-8398-8407218FF560}"/>
                  </a:ext>
                </a:extLst>
              </p:cNvPr>
              <p:cNvSpPr/>
              <p:nvPr/>
            </p:nvSpPr>
            <p:spPr>
              <a:xfrm>
                <a:off x="5100733" y="3708844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311" y="203454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6" name="Freeform: Shape 73">
                <a:extLst>
                  <a:ext uri="{FF2B5EF4-FFF2-40B4-BE49-F238E27FC236}">
                    <a16:creationId xmlns:a16="http://schemas.microsoft.com/office/drawing/2014/main" xmlns="" id="{5FD33809-9A28-444D-B8C2-15A393EBAF4B}"/>
                  </a:ext>
                </a:extLst>
              </p:cNvPr>
              <p:cNvSpPr/>
              <p:nvPr/>
            </p:nvSpPr>
            <p:spPr>
              <a:xfrm>
                <a:off x="4799362" y="3387661"/>
                <a:ext cx="828675" cy="828675"/>
              </a:xfrm>
              <a:custGeom>
                <a:avLst/>
                <a:gdLst>
                  <a:gd name="connsiteX0" fmla="*/ 175451 w 828675"/>
                  <a:gd name="connsiteY0" fmla="*/ 829628 h 828675"/>
                  <a:gd name="connsiteX1" fmla="*/ 7144 w 828675"/>
                  <a:gd name="connsiteY1" fmla="*/ 661988 h 828675"/>
                  <a:gd name="connsiteX2" fmla="*/ 659416 w 828675"/>
                  <a:gd name="connsiteY2" fmla="*/ 7144 h 828675"/>
                  <a:gd name="connsiteX3" fmla="*/ 827722 w 828675"/>
                  <a:gd name="connsiteY3" fmla="*/ 17478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8675" h="828675">
                    <a:moveTo>
                      <a:pt x="175451" y="829628"/>
                    </a:moveTo>
                    <a:lnTo>
                      <a:pt x="7144" y="661988"/>
                    </a:lnTo>
                    <a:lnTo>
                      <a:pt x="659416" y="7144"/>
                    </a:lnTo>
                    <a:lnTo>
                      <a:pt x="827722" y="174784"/>
                    </a:lnTo>
                    <a:close/>
                  </a:path>
                </a:pathLst>
              </a:custGeom>
              <a:solidFill>
                <a:srgbClr val="726F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57" name="Freeform: Shape 74">
                <a:extLst>
                  <a:ext uri="{FF2B5EF4-FFF2-40B4-BE49-F238E27FC236}">
                    <a16:creationId xmlns:a16="http://schemas.microsoft.com/office/drawing/2014/main" xmlns="" id="{A9A11BE3-9636-48BB-B0A3-96F4D37F6BB8}"/>
                  </a:ext>
                </a:extLst>
              </p:cNvPr>
              <p:cNvSpPr/>
              <p:nvPr/>
            </p:nvSpPr>
            <p:spPr>
              <a:xfrm>
                <a:off x="5132356" y="3224022"/>
                <a:ext cx="666750" cy="666750"/>
              </a:xfrm>
              <a:custGeom>
                <a:avLst/>
                <a:gdLst>
                  <a:gd name="connsiteX0" fmla="*/ 207741 w 666750"/>
                  <a:gd name="connsiteY0" fmla="*/ 663512 h 666750"/>
                  <a:gd name="connsiteX1" fmla="*/ 662464 w 666750"/>
                  <a:gd name="connsiteY1" fmla="*/ 206978 h 666750"/>
                  <a:gd name="connsiteX2" fmla="*/ 461867 w 666750"/>
                  <a:gd name="connsiteY2" fmla="*/ 7144 h 666750"/>
                  <a:gd name="connsiteX3" fmla="*/ 7144 w 666750"/>
                  <a:gd name="connsiteY3" fmla="*/ 463677 h 666750"/>
                  <a:gd name="connsiteX4" fmla="*/ 207741 w 666750"/>
                  <a:gd name="connsiteY4" fmla="*/ 663512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666750">
                    <a:moveTo>
                      <a:pt x="207741" y="663512"/>
                    </a:moveTo>
                    <a:lnTo>
                      <a:pt x="662464" y="206978"/>
                    </a:lnTo>
                    <a:lnTo>
                      <a:pt x="461867" y="7144"/>
                    </a:lnTo>
                    <a:lnTo>
                      <a:pt x="7144" y="463677"/>
                    </a:lnTo>
                    <a:cubicBezTo>
                      <a:pt x="7144" y="463677"/>
                      <a:pt x="53435" y="583216"/>
                      <a:pt x="207741" y="663512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xmlns="" id="{A206DD0A-342C-4E89-AB0B-6D2C74948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1175" y="3188782"/>
                <a:ext cx="257175" cy="247650"/>
              </a:xfrm>
              <a:custGeom>
                <a:avLst/>
                <a:gdLst>
                  <a:gd name="connsiteX0" fmla="*/ 0 w 257175"/>
                  <a:gd name="connsiteY0" fmla="*/ 0 h 247650"/>
                  <a:gd name="connsiteX1" fmla="*/ 257175 w 257175"/>
                  <a:gd name="connsiteY1" fmla="*/ 0 h 247650"/>
                  <a:gd name="connsiteX2" fmla="*/ 257175 w 257175"/>
                  <a:gd name="connsiteY2" fmla="*/ 247650 h 247650"/>
                  <a:gd name="connsiteX3" fmla="*/ 0 w 257175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47650">
                    <a:moveTo>
                      <a:pt x="0" y="0"/>
                    </a:moveTo>
                    <a:lnTo>
                      <a:pt x="257175" y="0"/>
                    </a:lnTo>
                    <a:lnTo>
                      <a:pt x="257175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9" name="Freeform: Shape 76">
                <a:extLst>
                  <a:ext uri="{FF2B5EF4-FFF2-40B4-BE49-F238E27FC236}">
                    <a16:creationId xmlns:a16="http://schemas.microsoft.com/office/drawing/2014/main" xmlns="" id="{DDAA3F72-DEA2-4847-99FC-4E2104396D9F}"/>
                  </a:ext>
                </a:extLst>
              </p:cNvPr>
              <p:cNvSpPr/>
              <p:nvPr/>
            </p:nvSpPr>
            <p:spPr>
              <a:xfrm>
                <a:off x="5068538" y="3708844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96"/>
                      <a:pt x="208883" y="231172"/>
                    </a:cubicBezTo>
                    <a:lnTo>
                      <a:pt x="236411" y="203454"/>
                    </a:lnTo>
                    <a:cubicBezTo>
                      <a:pt x="236506" y="203454"/>
                      <a:pt x="76581" y="117729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60" name="Freeform: Shape 77">
                <a:extLst>
                  <a:ext uri="{FF2B5EF4-FFF2-40B4-BE49-F238E27FC236}">
                    <a16:creationId xmlns:a16="http://schemas.microsoft.com/office/drawing/2014/main" xmlns="" id="{9C1C59FE-F697-4F21-BEE6-51182BC7D9AF}"/>
                  </a:ext>
                </a:extLst>
              </p:cNvPr>
              <p:cNvSpPr/>
              <p:nvPr/>
            </p:nvSpPr>
            <p:spPr>
              <a:xfrm>
                <a:off x="5068538" y="3708844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96"/>
                      <a:pt x="208883" y="231172"/>
                    </a:cubicBezTo>
                    <a:lnTo>
                      <a:pt x="236411" y="203454"/>
                    </a:lnTo>
                    <a:cubicBezTo>
                      <a:pt x="236506" y="203454"/>
                      <a:pt x="76581" y="117729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61" name="Freeform: Shape 78">
                <a:extLst>
                  <a:ext uri="{FF2B5EF4-FFF2-40B4-BE49-F238E27FC236}">
                    <a16:creationId xmlns:a16="http://schemas.microsoft.com/office/drawing/2014/main" xmlns="" id="{34E157BC-D9FE-4BB7-AD31-20CFFCF6715E}"/>
                  </a:ext>
                </a:extLst>
              </p:cNvPr>
              <p:cNvSpPr/>
              <p:nvPr/>
            </p:nvSpPr>
            <p:spPr>
              <a:xfrm>
                <a:off x="4991100" y="3786663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4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4"/>
                    </a:lnTo>
                    <a:cubicBezTo>
                      <a:pt x="7144" y="39434"/>
                      <a:pt x="54007" y="160401"/>
                      <a:pt x="208883" y="231172"/>
                    </a:cubicBezTo>
                    <a:lnTo>
                      <a:pt x="236411" y="203454"/>
                    </a:lnTo>
                    <a:cubicBezTo>
                      <a:pt x="236411" y="203550"/>
                      <a:pt x="76486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62" name="Freeform: Shape 79">
                <a:extLst>
                  <a:ext uri="{FF2B5EF4-FFF2-40B4-BE49-F238E27FC236}">
                    <a16:creationId xmlns:a16="http://schemas.microsoft.com/office/drawing/2014/main" xmlns="" id="{A0CF9937-2CA6-4C7A-99E4-EC0A79EDBE99}"/>
                  </a:ext>
                </a:extLst>
              </p:cNvPr>
              <p:cNvSpPr/>
              <p:nvPr/>
            </p:nvSpPr>
            <p:spPr>
              <a:xfrm>
                <a:off x="4910138" y="3871436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549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01"/>
                      <a:pt x="208883" y="231172"/>
                    </a:cubicBezTo>
                    <a:lnTo>
                      <a:pt x="236411" y="203549"/>
                    </a:lnTo>
                    <a:cubicBezTo>
                      <a:pt x="236411" y="203454"/>
                      <a:pt x="76486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63" name="Freeform: Shape 80">
                <a:extLst>
                  <a:ext uri="{FF2B5EF4-FFF2-40B4-BE49-F238E27FC236}">
                    <a16:creationId xmlns:a16="http://schemas.microsoft.com/office/drawing/2014/main" xmlns="" id="{87F0CE6B-064E-4468-BA4A-E6457C3522AF}"/>
                  </a:ext>
                </a:extLst>
              </p:cNvPr>
              <p:cNvSpPr/>
              <p:nvPr/>
            </p:nvSpPr>
            <p:spPr>
              <a:xfrm>
                <a:off x="4820507" y="3964781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4 h 238125"/>
                  <a:gd name="connsiteX2" fmla="*/ 208883 w 238125"/>
                  <a:gd name="connsiteY2" fmla="*/ 231172 h 238125"/>
                  <a:gd name="connsiteX3" fmla="*/ 236411 w 238125"/>
                  <a:gd name="connsiteY3" fmla="*/ 203549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4"/>
                    </a:lnTo>
                    <a:cubicBezTo>
                      <a:pt x="7144" y="39434"/>
                      <a:pt x="54007" y="160401"/>
                      <a:pt x="208883" y="231172"/>
                    </a:cubicBezTo>
                    <a:lnTo>
                      <a:pt x="236411" y="203549"/>
                    </a:lnTo>
                    <a:cubicBezTo>
                      <a:pt x="236506" y="203549"/>
                      <a:pt x="76581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78A94EA7-A2D9-4C31-A2E6-08D6FF5D0FDC}"/>
              </a:ext>
            </a:extLst>
          </p:cNvPr>
          <p:cNvGrpSpPr/>
          <p:nvPr/>
        </p:nvGrpSpPr>
        <p:grpSpPr>
          <a:xfrm rot="5400000">
            <a:off x="8381999" y="4305301"/>
            <a:ext cx="2057401" cy="3276599"/>
            <a:chOff x="963553" y="2154000"/>
            <a:chExt cx="1806061" cy="2784815"/>
          </a:xfrm>
        </p:grpSpPr>
        <p:sp>
          <p:nvSpPr>
            <p:cNvPr id="65" name="Isosceles Triangle 36">
              <a:extLst>
                <a:ext uri="{FF2B5EF4-FFF2-40B4-BE49-F238E27FC236}">
                  <a16:creationId xmlns:a16="http://schemas.microsoft.com/office/drawing/2014/main" xmlns="" id="{38582A12-486B-4A2C-BC6E-40DAF15A136A}"/>
                </a:ext>
              </a:extLst>
            </p:cNvPr>
            <p:cNvSpPr/>
            <p:nvPr/>
          </p:nvSpPr>
          <p:spPr>
            <a:xfrm rot="5400000">
              <a:off x="1570891" y="2459654"/>
              <a:ext cx="1237010" cy="625702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0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70744 w 1231448"/>
                <a:gd name="connsiteY0" fmla="*/ 914400 h 914400"/>
                <a:gd name="connsiteX1" fmla="*/ 170744 w 1231448"/>
                <a:gd name="connsiteY1" fmla="*/ 0 h 914400"/>
                <a:gd name="connsiteX2" fmla="*/ 1231448 w 1231448"/>
                <a:gd name="connsiteY2" fmla="*/ 914400 h 914400"/>
                <a:gd name="connsiteX3" fmla="*/ 170744 w 1231448"/>
                <a:gd name="connsiteY3" fmla="*/ 914400 h 914400"/>
                <a:gd name="connsiteX0" fmla="*/ 249282 w 1309986"/>
                <a:gd name="connsiteY0" fmla="*/ 914400 h 914400"/>
                <a:gd name="connsiteX1" fmla="*/ 249282 w 1309986"/>
                <a:gd name="connsiteY1" fmla="*/ 0 h 914400"/>
                <a:gd name="connsiteX2" fmla="*/ 1309986 w 1309986"/>
                <a:gd name="connsiteY2" fmla="*/ 914400 h 914400"/>
                <a:gd name="connsiteX3" fmla="*/ 249282 w 1309986"/>
                <a:gd name="connsiteY3" fmla="*/ 914400 h 914400"/>
                <a:gd name="connsiteX0" fmla="*/ 149093 w 1209797"/>
                <a:gd name="connsiteY0" fmla="*/ 606425 h 606425"/>
                <a:gd name="connsiteX1" fmla="*/ 488818 w 1209797"/>
                <a:gd name="connsiteY1" fmla="*/ 0 h 606425"/>
                <a:gd name="connsiteX2" fmla="*/ 1209797 w 1209797"/>
                <a:gd name="connsiteY2" fmla="*/ 606425 h 606425"/>
                <a:gd name="connsiteX3" fmla="*/ 149093 w 1209797"/>
                <a:gd name="connsiteY3" fmla="*/ 606425 h 606425"/>
                <a:gd name="connsiteX0" fmla="*/ 165080 w 1225784"/>
                <a:gd name="connsiteY0" fmla="*/ 623155 h 623155"/>
                <a:gd name="connsiteX1" fmla="*/ 504805 w 1225784"/>
                <a:gd name="connsiteY1" fmla="*/ 16730 h 623155"/>
                <a:gd name="connsiteX2" fmla="*/ 1225784 w 1225784"/>
                <a:gd name="connsiteY2" fmla="*/ 623155 h 623155"/>
                <a:gd name="connsiteX3" fmla="*/ 165080 w 1225784"/>
                <a:gd name="connsiteY3" fmla="*/ 623155 h 623155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76306 w 1237010"/>
                <a:gd name="connsiteY0" fmla="*/ 625702 h 625702"/>
                <a:gd name="connsiteX1" fmla="*/ 516031 w 1237010"/>
                <a:gd name="connsiteY1" fmla="*/ 19277 h 625702"/>
                <a:gd name="connsiteX2" fmla="*/ 1237010 w 1237010"/>
                <a:gd name="connsiteY2" fmla="*/ 625702 h 625702"/>
                <a:gd name="connsiteX3" fmla="*/ 176306 w 1237010"/>
                <a:gd name="connsiteY3" fmla="*/ 625702 h 6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10" h="625702">
                  <a:moveTo>
                    <a:pt x="176306" y="625702"/>
                  </a:moveTo>
                  <a:cubicBezTo>
                    <a:pt x="-233265" y="232002"/>
                    <a:pt x="150906" y="-82323"/>
                    <a:pt x="516031" y="19277"/>
                  </a:cubicBezTo>
                  <a:cubicBezTo>
                    <a:pt x="851611" y="154744"/>
                    <a:pt x="996684" y="423560"/>
                    <a:pt x="1237010" y="625702"/>
                  </a:cubicBezTo>
                  <a:lnTo>
                    <a:pt x="176306" y="6257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66" name="Isosceles Triangle 36">
              <a:extLst>
                <a:ext uri="{FF2B5EF4-FFF2-40B4-BE49-F238E27FC236}">
                  <a16:creationId xmlns:a16="http://schemas.microsoft.com/office/drawing/2014/main" xmlns="" id="{88655972-50A2-4E48-B52D-FFC49C488525}"/>
                </a:ext>
              </a:extLst>
            </p:cNvPr>
            <p:cNvSpPr/>
            <p:nvPr/>
          </p:nvSpPr>
          <p:spPr>
            <a:xfrm rot="16200000" flipH="1">
              <a:off x="949056" y="2459654"/>
              <a:ext cx="1237010" cy="625702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0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70744 w 1231448"/>
                <a:gd name="connsiteY0" fmla="*/ 914400 h 914400"/>
                <a:gd name="connsiteX1" fmla="*/ 170744 w 1231448"/>
                <a:gd name="connsiteY1" fmla="*/ 0 h 914400"/>
                <a:gd name="connsiteX2" fmla="*/ 1231448 w 1231448"/>
                <a:gd name="connsiteY2" fmla="*/ 914400 h 914400"/>
                <a:gd name="connsiteX3" fmla="*/ 170744 w 1231448"/>
                <a:gd name="connsiteY3" fmla="*/ 914400 h 914400"/>
                <a:gd name="connsiteX0" fmla="*/ 249282 w 1309986"/>
                <a:gd name="connsiteY0" fmla="*/ 914400 h 914400"/>
                <a:gd name="connsiteX1" fmla="*/ 249282 w 1309986"/>
                <a:gd name="connsiteY1" fmla="*/ 0 h 914400"/>
                <a:gd name="connsiteX2" fmla="*/ 1309986 w 1309986"/>
                <a:gd name="connsiteY2" fmla="*/ 914400 h 914400"/>
                <a:gd name="connsiteX3" fmla="*/ 249282 w 1309986"/>
                <a:gd name="connsiteY3" fmla="*/ 914400 h 914400"/>
                <a:gd name="connsiteX0" fmla="*/ 149093 w 1209797"/>
                <a:gd name="connsiteY0" fmla="*/ 606425 h 606425"/>
                <a:gd name="connsiteX1" fmla="*/ 488818 w 1209797"/>
                <a:gd name="connsiteY1" fmla="*/ 0 h 606425"/>
                <a:gd name="connsiteX2" fmla="*/ 1209797 w 1209797"/>
                <a:gd name="connsiteY2" fmla="*/ 606425 h 606425"/>
                <a:gd name="connsiteX3" fmla="*/ 149093 w 1209797"/>
                <a:gd name="connsiteY3" fmla="*/ 606425 h 606425"/>
                <a:gd name="connsiteX0" fmla="*/ 165080 w 1225784"/>
                <a:gd name="connsiteY0" fmla="*/ 623155 h 623155"/>
                <a:gd name="connsiteX1" fmla="*/ 504805 w 1225784"/>
                <a:gd name="connsiteY1" fmla="*/ 16730 h 623155"/>
                <a:gd name="connsiteX2" fmla="*/ 1225784 w 1225784"/>
                <a:gd name="connsiteY2" fmla="*/ 623155 h 623155"/>
                <a:gd name="connsiteX3" fmla="*/ 165080 w 1225784"/>
                <a:gd name="connsiteY3" fmla="*/ 623155 h 623155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76306 w 1237010"/>
                <a:gd name="connsiteY0" fmla="*/ 625702 h 625702"/>
                <a:gd name="connsiteX1" fmla="*/ 516031 w 1237010"/>
                <a:gd name="connsiteY1" fmla="*/ 19277 h 625702"/>
                <a:gd name="connsiteX2" fmla="*/ 1237010 w 1237010"/>
                <a:gd name="connsiteY2" fmla="*/ 625702 h 625702"/>
                <a:gd name="connsiteX3" fmla="*/ 176306 w 1237010"/>
                <a:gd name="connsiteY3" fmla="*/ 625702 h 6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10" h="625702">
                  <a:moveTo>
                    <a:pt x="176306" y="625702"/>
                  </a:moveTo>
                  <a:cubicBezTo>
                    <a:pt x="-233265" y="232002"/>
                    <a:pt x="150906" y="-82323"/>
                    <a:pt x="516031" y="19277"/>
                  </a:cubicBezTo>
                  <a:cubicBezTo>
                    <a:pt x="851611" y="154744"/>
                    <a:pt x="996684" y="423560"/>
                    <a:pt x="1237010" y="625702"/>
                  </a:cubicBezTo>
                  <a:lnTo>
                    <a:pt x="176306" y="62570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67" name="Group 84">
              <a:extLst>
                <a:ext uri="{FF2B5EF4-FFF2-40B4-BE49-F238E27FC236}">
                  <a16:creationId xmlns:a16="http://schemas.microsoft.com/office/drawing/2014/main" xmlns="" id="{F543FF34-6F38-40C4-BFEE-78ECA5296AE2}"/>
                </a:ext>
              </a:extLst>
            </p:cNvPr>
            <p:cNvGrpSpPr/>
            <p:nvPr/>
          </p:nvGrpSpPr>
          <p:grpSpPr>
            <a:xfrm rot="18902350">
              <a:off x="963557" y="3156483"/>
              <a:ext cx="1806064" cy="1782330"/>
              <a:chOff x="4130802" y="1763894"/>
              <a:chExt cx="3164396" cy="3122812"/>
            </a:xfrm>
            <a:effectLst/>
          </p:grpSpPr>
          <p:sp>
            <p:nvSpPr>
              <p:cNvPr id="68" name="Freeform: Shape 85">
                <a:extLst>
                  <a:ext uri="{FF2B5EF4-FFF2-40B4-BE49-F238E27FC236}">
                    <a16:creationId xmlns:a16="http://schemas.microsoft.com/office/drawing/2014/main" xmlns="" id="{59EB60B6-361F-4CD6-ACBA-7AC42CEDEB04}"/>
                  </a:ext>
                </a:extLst>
              </p:cNvPr>
              <p:cNvSpPr/>
              <p:nvPr/>
            </p:nvSpPr>
            <p:spPr>
              <a:xfrm>
                <a:off x="5788599" y="3027388"/>
                <a:ext cx="219075" cy="219075"/>
              </a:xfrm>
              <a:custGeom>
                <a:avLst/>
                <a:gdLst>
                  <a:gd name="connsiteX0" fmla="*/ 93374 w 219075"/>
                  <a:gd name="connsiteY0" fmla="*/ 14325 h 219075"/>
                  <a:gd name="connsiteX1" fmla="*/ 120806 w 219075"/>
                  <a:gd name="connsiteY1" fmla="*/ 11468 h 219075"/>
                  <a:gd name="connsiteX2" fmla="*/ 211770 w 219075"/>
                  <a:gd name="connsiteY2" fmla="*/ 103670 h 219075"/>
                  <a:gd name="connsiteX3" fmla="*/ 208531 w 219075"/>
                  <a:gd name="connsiteY3" fmla="*/ 131006 h 219075"/>
                  <a:gd name="connsiteX4" fmla="*/ 129569 w 219075"/>
                  <a:gd name="connsiteY4" fmla="*/ 209016 h 219075"/>
                  <a:gd name="connsiteX5" fmla="*/ 102232 w 219075"/>
                  <a:gd name="connsiteY5" fmla="*/ 211873 h 219075"/>
                  <a:gd name="connsiteX6" fmla="*/ 11268 w 219075"/>
                  <a:gd name="connsiteY6" fmla="*/ 119672 h 219075"/>
                  <a:gd name="connsiteX7" fmla="*/ 14507 w 219075"/>
                  <a:gd name="connsiteY7" fmla="*/ 92335 h 219075"/>
                  <a:gd name="connsiteX8" fmla="*/ 93374 w 219075"/>
                  <a:gd name="connsiteY8" fmla="*/ 1432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075" h="219075">
                    <a:moveTo>
                      <a:pt x="93374" y="14325"/>
                    </a:moveTo>
                    <a:cubicBezTo>
                      <a:pt x="101756" y="6038"/>
                      <a:pt x="114138" y="4705"/>
                      <a:pt x="120806" y="11468"/>
                    </a:cubicBezTo>
                    <a:lnTo>
                      <a:pt x="211770" y="103670"/>
                    </a:lnTo>
                    <a:cubicBezTo>
                      <a:pt x="218437" y="110432"/>
                      <a:pt x="216913" y="122720"/>
                      <a:pt x="208531" y="131006"/>
                    </a:cubicBezTo>
                    <a:lnTo>
                      <a:pt x="129569" y="209016"/>
                    </a:lnTo>
                    <a:cubicBezTo>
                      <a:pt x="121092" y="217303"/>
                      <a:pt x="108804" y="218636"/>
                      <a:pt x="102232" y="211873"/>
                    </a:cubicBezTo>
                    <a:lnTo>
                      <a:pt x="11268" y="119672"/>
                    </a:lnTo>
                    <a:cubicBezTo>
                      <a:pt x="4696" y="113004"/>
                      <a:pt x="6125" y="100622"/>
                      <a:pt x="14507" y="92335"/>
                    </a:cubicBezTo>
                    <a:lnTo>
                      <a:pt x="93374" y="14325"/>
                    </a:lnTo>
                    <a:close/>
                  </a:path>
                </a:pathLst>
              </a:custGeom>
              <a:solidFill>
                <a:srgbClr val="FA90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69" name="Freeform: Shape 86">
                <a:extLst>
                  <a:ext uri="{FF2B5EF4-FFF2-40B4-BE49-F238E27FC236}">
                    <a16:creationId xmlns:a16="http://schemas.microsoft.com/office/drawing/2014/main" xmlns="" id="{99ECE4BC-290A-465E-8653-D302A7D13F46}"/>
                  </a:ext>
                </a:extLst>
              </p:cNvPr>
              <p:cNvSpPr/>
              <p:nvPr/>
            </p:nvSpPr>
            <p:spPr>
              <a:xfrm>
                <a:off x="4130802" y="3267456"/>
                <a:ext cx="1638300" cy="1619250"/>
              </a:xfrm>
              <a:custGeom>
                <a:avLst/>
                <a:gdLst>
                  <a:gd name="connsiteX0" fmla="*/ 7144 w 1638300"/>
                  <a:gd name="connsiteY0" fmla="*/ 1614868 h 1619250"/>
                  <a:gd name="connsiteX1" fmla="*/ 410528 w 1638300"/>
                  <a:gd name="connsiteY1" fmla="*/ 1353312 h 1619250"/>
                  <a:gd name="connsiteX2" fmla="*/ 1632204 w 1638300"/>
                  <a:gd name="connsiteY2" fmla="*/ 146018 h 1619250"/>
                  <a:gd name="connsiteX3" fmla="*/ 1495139 w 1638300"/>
                  <a:gd name="connsiteY3" fmla="*/ 7144 h 1619250"/>
                  <a:gd name="connsiteX4" fmla="*/ 273463 w 1638300"/>
                  <a:gd name="connsiteY4" fmla="*/ 1214438 h 161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19250">
                    <a:moveTo>
                      <a:pt x="7144" y="1614868"/>
                    </a:moveTo>
                    <a:lnTo>
                      <a:pt x="410528" y="1353312"/>
                    </a:lnTo>
                    <a:lnTo>
                      <a:pt x="1632204" y="146018"/>
                    </a:lnTo>
                    <a:lnTo>
                      <a:pt x="1495139" y="7144"/>
                    </a:lnTo>
                    <a:lnTo>
                      <a:pt x="273463" y="1214438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0" name="Freeform: Shape 87">
                <a:extLst>
                  <a:ext uri="{FF2B5EF4-FFF2-40B4-BE49-F238E27FC236}">
                    <a16:creationId xmlns:a16="http://schemas.microsoft.com/office/drawing/2014/main" xmlns="" id="{5BD42648-2DAE-4FC2-9DF8-BB7C310482D4}"/>
                  </a:ext>
                </a:extLst>
              </p:cNvPr>
              <p:cNvSpPr/>
              <p:nvPr/>
            </p:nvSpPr>
            <p:spPr>
              <a:xfrm>
                <a:off x="4133088" y="4486941"/>
                <a:ext cx="400050" cy="390525"/>
              </a:xfrm>
              <a:custGeom>
                <a:avLst/>
                <a:gdLst>
                  <a:gd name="connsiteX0" fmla="*/ 326708 w 400050"/>
                  <a:gd name="connsiteY0" fmla="*/ 7144 h 390525"/>
                  <a:gd name="connsiteX1" fmla="*/ 7144 w 400050"/>
                  <a:gd name="connsiteY1" fmla="*/ 391382 h 390525"/>
                  <a:gd name="connsiteX2" fmla="*/ 395097 w 400050"/>
                  <a:gd name="connsiteY2" fmla="*/ 7639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90525">
                    <a:moveTo>
                      <a:pt x="326708" y="7144"/>
                    </a:moveTo>
                    <a:lnTo>
                      <a:pt x="7144" y="391382"/>
                    </a:lnTo>
                    <a:lnTo>
                      <a:pt x="395097" y="76390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 dirty="0"/>
              </a:p>
            </p:txBody>
          </p:sp>
          <p:sp>
            <p:nvSpPr>
              <p:cNvPr id="71" name="Freeform: Shape 88">
                <a:extLst>
                  <a:ext uri="{FF2B5EF4-FFF2-40B4-BE49-F238E27FC236}">
                    <a16:creationId xmlns:a16="http://schemas.microsoft.com/office/drawing/2014/main" xmlns="" id="{AD9872B5-4245-4E74-BF51-4A6158187096}"/>
                  </a:ext>
                </a:extLst>
              </p:cNvPr>
              <p:cNvSpPr/>
              <p:nvPr/>
            </p:nvSpPr>
            <p:spPr>
              <a:xfrm>
                <a:off x="4391406" y="4450556"/>
                <a:ext cx="180975" cy="180975"/>
              </a:xfrm>
              <a:custGeom>
                <a:avLst/>
                <a:gdLst>
                  <a:gd name="connsiteX0" fmla="*/ 14288 w 180975"/>
                  <a:gd name="connsiteY0" fmla="*/ 56388 h 180975"/>
                  <a:gd name="connsiteX1" fmla="*/ 60674 w 180975"/>
                  <a:gd name="connsiteY1" fmla="*/ 54483 h 180975"/>
                  <a:gd name="connsiteX2" fmla="*/ 75152 w 180975"/>
                  <a:gd name="connsiteY2" fmla="*/ 106966 h 180975"/>
                  <a:gd name="connsiteX3" fmla="*/ 125730 w 180975"/>
                  <a:gd name="connsiteY3" fmla="*/ 121825 h 180975"/>
                  <a:gd name="connsiteX4" fmla="*/ 124301 w 180975"/>
                  <a:gd name="connsiteY4" fmla="*/ 167926 h 180975"/>
                  <a:gd name="connsiteX5" fmla="*/ 141256 w 180975"/>
                  <a:gd name="connsiteY5" fmla="*/ 175831 h 180975"/>
                  <a:gd name="connsiteX6" fmla="*/ 149924 w 180975"/>
                  <a:gd name="connsiteY6" fmla="*/ 170212 h 180975"/>
                  <a:gd name="connsiteX7" fmla="*/ 174308 w 180975"/>
                  <a:gd name="connsiteY7" fmla="*/ 146113 h 180975"/>
                  <a:gd name="connsiteX8" fmla="*/ 37338 w 180975"/>
                  <a:gd name="connsiteY8" fmla="*/ 7144 h 180975"/>
                  <a:gd name="connsiteX9" fmla="*/ 12859 w 180975"/>
                  <a:gd name="connsiteY9" fmla="*/ 31337 h 180975"/>
                  <a:gd name="connsiteX10" fmla="*/ 7144 w 180975"/>
                  <a:gd name="connsiteY10" fmla="*/ 39910 h 180975"/>
                  <a:gd name="connsiteX11" fmla="*/ 14288 w 180975"/>
                  <a:gd name="connsiteY11" fmla="*/ 56388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80975">
                    <a:moveTo>
                      <a:pt x="14288" y="56388"/>
                    </a:moveTo>
                    <a:cubicBezTo>
                      <a:pt x="19145" y="61246"/>
                      <a:pt x="60674" y="54483"/>
                      <a:pt x="60674" y="54483"/>
                    </a:cubicBezTo>
                    <a:cubicBezTo>
                      <a:pt x="60674" y="54483"/>
                      <a:pt x="66008" y="97727"/>
                      <a:pt x="75152" y="106966"/>
                    </a:cubicBezTo>
                    <a:cubicBezTo>
                      <a:pt x="83249" y="115157"/>
                      <a:pt x="117824" y="120682"/>
                      <a:pt x="125730" y="121825"/>
                    </a:cubicBezTo>
                    <a:cubicBezTo>
                      <a:pt x="124778" y="128016"/>
                      <a:pt x="119729" y="163259"/>
                      <a:pt x="124301" y="167926"/>
                    </a:cubicBezTo>
                    <a:cubicBezTo>
                      <a:pt x="128111" y="171640"/>
                      <a:pt x="136970" y="174593"/>
                      <a:pt x="141256" y="175831"/>
                    </a:cubicBezTo>
                    <a:lnTo>
                      <a:pt x="149924" y="170212"/>
                    </a:lnTo>
                    <a:lnTo>
                      <a:pt x="174308" y="146113"/>
                    </a:lnTo>
                    <a:lnTo>
                      <a:pt x="37338" y="7144"/>
                    </a:lnTo>
                    <a:lnTo>
                      <a:pt x="12859" y="31337"/>
                    </a:lnTo>
                    <a:lnTo>
                      <a:pt x="7144" y="39910"/>
                    </a:lnTo>
                    <a:cubicBezTo>
                      <a:pt x="8192" y="44291"/>
                      <a:pt x="10668" y="52864"/>
                      <a:pt x="14288" y="56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2" name="Freeform: Shape 89">
                <a:extLst>
                  <a:ext uri="{FF2B5EF4-FFF2-40B4-BE49-F238E27FC236}">
                    <a16:creationId xmlns:a16="http://schemas.microsoft.com/office/drawing/2014/main" xmlns="" id="{3B45058B-F6A3-4840-81F8-A19127ED5B48}"/>
                  </a:ext>
                </a:extLst>
              </p:cNvPr>
              <p:cNvSpPr/>
              <p:nvPr/>
            </p:nvSpPr>
            <p:spPr>
              <a:xfrm>
                <a:off x="4513814" y="3370707"/>
                <a:ext cx="1247775" cy="1257300"/>
              </a:xfrm>
              <a:custGeom>
                <a:avLst/>
                <a:gdLst>
                  <a:gd name="connsiteX0" fmla="*/ 1214045 w 1247775"/>
                  <a:gd name="connsiteY0" fmla="*/ 7144 h 1257300"/>
                  <a:gd name="connsiteX1" fmla="*/ 1235762 w 1247775"/>
                  <a:gd name="connsiteY1" fmla="*/ 20860 h 1257300"/>
                  <a:gd name="connsiteX2" fmla="*/ 1249193 w 1247775"/>
                  <a:gd name="connsiteY2" fmla="*/ 42863 h 1257300"/>
                  <a:gd name="connsiteX3" fmla="*/ 638354 w 1247775"/>
                  <a:gd name="connsiteY3" fmla="*/ 646557 h 1257300"/>
                  <a:gd name="connsiteX4" fmla="*/ 27516 w 1247775"/>
                  <a:gd name="connsiteY4" fmla="*/ 1250252 h 1257300"/>
                  <a:gd name="connsiteX5" fmla="*/ 8752 w 1247775"/>
                  <a:gd name="connsiteY5" fmla="*/ 1242346 h 1257300"/>
                  <a:gd name="connsiteX6" fmla="*/ 11323 w 1247775"/>
                  <a:gd name="connsiteY6" fmla="*/ 1195959 h 1257300"/>
                  <a:gd name="connsiteX7" fmla="*/ 603302 w 1247775"/>
                  <a:gd name="connsiteY7" fmla="*/ 611029 h 1257300"/>
                  <a:gd name="connsiteX8" fmla="*/ 1214045 w 1247775"/>
                  <a:gd name="connsiteY8" fmla="*/ 714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775" h="1257300">
                    <a:moveTo>
                      <a:pt x="1214045" y="7144"/>
                    </a:moveTo>
                    <a:cubicBezTo>
                      <a:pt x="1214045" y="7144"/>
                      <a:pt x="1231286" y="16288"/>
                      <a:pt x="1235762" y="20860"/>
                    </a:cubicBezTo>
                    <a:cubicBezTo>
                      <a:pt x="1240144" y="25432"/>
                      <a:pt x="1249193" y="42863"/>
                      <a:pt x="1249193" y="42863"/>
                    </a:cubicBezTo>
                    <a:lnTo>
                      <a:pt x="638354" y="646557"/>
                    </a:lnTo>
                    <a:lnTo>
                      <a:pt x="27516" y="1250252"/>
                    </a:lnTo>
                    <a:cubicBezTo>
                      <a:pt x="27516" y="1250252"/>
                      <a:pt x="13609" y="1247204"/>
                      <a:pt x="8752" y="1242346"/>
                    </a:cubicBezTo>
                    <a:cubicBezTo>
                      <a:pt x="3989" y="1237393"/>
                      <a:pt x="11323" y="1195959"/>
                      <a:pt x="11323" y="1195959"/>
                    </a:cubicBezTo>
                    <a:lnTo>
                      <a:pt x="603302" y="611029"/>
                    </a:lnTo>
                    <a:lnTo>
                      <a:pt x="1214045" y="71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3" name="Freeform: Shape 90">
                <a:extLst>
                  <a:ext uri="{FF2B5EF4-FFF2-40B4-BE49-F238E27FC236}">
                    <a16:creationId xmlns:a16="http://schemas.microsoft.com/office/drawing/2014/main" xmlns="" id="{D333F4FD-D3FB-4836-B39D-7FCED715D4F5}"/>
                  </a:ext>
                </a:extLst>
              </p:cNvPr>
              <p:cNvSpPr/>
              <p:nvPr/>
            </p:nvSpPr>
            <p:spPr>
              <a:xfrm>
                <a:off x="4397121" y="3267456"/>
                <a:ext cx="1266825" cy="1238250"/>
              </a:xfrm>
              <a:custGeom>
                <a:avLst/>
                <a:gdLst>
                  <a:gd name="connsiteX0" fmla="*/ 1263968 w 1266825"/>
                  <a:gd name="connsiteY0" fmla="*/ 42672 h 1238250"/>
                  <a:gd name="connsiteX1" fmla="*/ 1250537 w 1266825"/>
                  <a:gd name="connsiteY1" fmla="*/ 20764 h 1238250"/>
                  <a:gd name="connsiteX2" fmla="*/ 1228820 w 1266825"/>
                  <a:gd name="connsiteY2" fmla="*/ 7144 h 1238250"/>
                  <a:gd name="connsiteX3" fmla="*/ 617982 w 1266825"/>
                  <a:gd name="connsiteY3" fmla="*/ 610838 h 1238250"/>
                  <a:gd name="connsiteX4" fmla="*/ 7144 w 1266825"/>
                  <a:gd name="connsiteY4" fmla="*/ 1214533 h 1238250"/>
                  <a:gd name="connsiteX5" fmla="*/ 14859 w 1266825"/>
                  <a:gd name="connsiteY5" fmla="*/ 1233392 h 1238250"/>
                  <a:gd name="connsiteX6" fmla="*/ 61150 w 1266825"/>
                  <a:gd name="connsiteY6" fmla="*/ 1231392 h 1238250"/>
                  <a:gd name="connsiteX7" fmla="*/ 653129 w 1266825"/>
                  <a:gd name="connsiteY7" fmla="*/ 646462 h 1238250"/>
                  <a:gd name="connsiteX8" fmla="*/ 1263968 w 1266825"/>
                  <a:gd name="connsiteY8" fmla="*/ 42672 h 12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6825" h="1238250">
                    <a:moveTo>
                      <a:pt x="1263968" y="42672"/>
                    </a:moveTo>
                    <a:cubicBezTo>
                      <a:pt x="1263968" y="42672"/>
                      <a:pt x="1255014" y="25337"/>
                      <a:pt x="1250537" y="20764"/>
                    </a:cubicBezTo>
                    <a:cubicBezTo>
                      <a:pt x="1246060" y="16288"/>
                      <a:pt x="1228820" y="7144"/>
                      <a:pt x="1228820" y="7144"/>
                    </a:cubicBezTo>
                    <a:lnTo>
                      <a:pt x="617982" y="610838"/>
                    </a:lnTo>
                    <a:lnTo>
                      <a:pt x="7144" y="1214533"/>
                    </a:lnTo>
                    <a:cubicBezTo>
                      <a:pt x="7144" y="1214533"/>
                      <a:pt x="10096" y="1228439"/>
                      <a:pt x="14859" y="1233392"/>
                    </a:cubicBezTo>
                    <a:cubicBezTo>
                      <a:pt x="19717" y="1238250"/>
                      <a:pt x="61150" y="1231392"/>
                      <a:pt x="61150" y="1231392"/>
                    </a:cubicBezTo>
                    <a:lnTo>
                      <a:pt x="653129" y="646462"/>
                    </a:lnTo>
                    <a:lnTo>
                      <a:pt x="1263968" y="4267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4" name="Freeform: Shape 91">
                <a:extLst>
                  <a:ext uri="{FF2B5EF4-FFF2-40B4-BE49-F238E27FC236}">
                    <a16:creationId xmlns:a16="http://schemas.microsoft.com/office/drawing/2014/main" xmlns="" id="{D61E543A-B986-4A13-A9CF-0207FD158340}"/>
                  </a:ext>
                </a:extLst>
              </p:cNvPr>
              <p:cNvSpPr/>
              <p:nvPr/>
            </p:nvSpPr>
            <p:spPr>
              <a:xfrm>
                <a:off x="4451033" y="3302984"/>
                <a:ext cx="1276350" cy="1266825"/>
              </a:xfrm>
              <a:custGeom>
                <a:avLst/>
                <a:gdLst>
                  <a:gd name="connsiteX0" fmla="*/ 1209961 w 1276350"/>
                  <a:gd name="connsiteY0" fmla="*/ 7144 h 1266825"/>
                  <a:gd name="connsiteX1" fmla="*/ 1252633 w 1276350"/>
                  <a:gd name="connsiteY1" fmla="*/ 31813 h 1266825"/>
                  <a:gd name="connsiteX2" fmla="*/ 1276731 w 1276350"/>
                  <a:gd name="connsiteY2" fmla="*/ 74867 h 1266825"/>
                  <a:gd name="connsiteX3" fmla="*/ 665893 w 1276350"/>
                  <a:gd name="connsiteY3" fmla="*/ 678561 h 1266825"/>
                  <a:gd name="connsiteX4" fmla="*/ 73914 w 1276350"/>
                  <a:gd name="connsiteY4" fmla="*/ 1263587 h 1266825"/>
                  <a:gd name="connsiteX5" fmla="*/ 21622 w 1276350"/>
                  <a:gd name="connsiteY5" fmla="*/ 1248442 h 1266825"/>
                  <a:gd name="connsiteX6" fmla="*/ 7144 w 1276350"/>
                  <a:gd name="connsiteY6" fmla="*/ 1195959 h 1266825"/>
                  <a:gd name="connsiteX7" fmla="*/ 599027 w 1276350"/>
                  <a:gd name="connsiteY7" fmla="*/ 610934 h 1266825"/>
                  <a:gd name="connsiteX8" fmla="*/ 1209961 w 1276350"/>
                  <a:gd name="connsiteY8" fmla="*/ 7144 h 126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6350" h="1266825">
                    <a:moveTo>
                      <a:pt x="1209961" y="7144"/>
                    </a:moveTo>
                    <a:cubicBezTo>
                      <a:pt x="1209961" y="7144"/>
                      <a:pt x="1244060" y="23146"/>
                      <a:pt x="1252633" y="31813"/>
                    </a:cubicBezTo>
                    <a:cubicBezTo>
                      <a:pt x="1261110" y="40577"/>
                      <a:pt x="1276731" y="74867"/>
                      <a:pt x="1276731" y="74867"/>
                    </a:cubicBezTo>
                    <a:lnTo>
                      <a:pt x="665893" y="678561"/>
                    </a:lnTo>
                    <a:lnTo>
                      <a:pt x="73914" y="1263587"/>
                    </a:lnTo>
                    <a:cubicBezTo>
                      <a:pt x="73914" y="1263587"/>
                      <a:pt x="30766" y="1257776"/>
                      <a:pt x="21622" y="1248442"/>
                    </a:cubicBezTo>
                    <a:cubicBezTo>
                      <a:pt x="12478" y="1239203"/>
                      <a:pt x="7144" y="1195959"/>
                      <a:pt x="7144" y="1195959"/>
                    </a:cubicBezTo>
                    <a:lnTo>
                      <a:pt x="599027" y="610934"/>
                    </a:lnTo>
                    <a:lnTo>
                      <a:pt x="1209961" y="71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5" name="Freeform: Shape 92">
                <a:extLst>
                  <a:ext uri="{FF2B5EF4-FFF2-40B4-BE49-F238E27FC236}">
                    <a16:creationId xmlns:a16="http://schemas.microsoft.com/office/drawing/2014/main" xmlns="" id="{15F763E9-00A2-4020-B776-B9B646DC0334}"/>
                  </a:ext>
                </a:extLst>
              </p:cNvPr>
              <p:cNvSpPr/>
              <p:nvPr/>
            </p:nvSpPr>
            <p:spPr>
              <a:xfrm>
                <a:off x="5406580" y="3448145"/>
                <a:ext cx="180975" cy="180975"/>
              </a:xfrm>
              <a:custGeom>
                <a:avLst/>
                <a:gdLst>
                  <a:gd name="connsiteX0" fmla="*/ 14288 w 180975"/>
                  <a:gd name="connsiteY0" fmla="*/ 56579 h 180975"/>
                  <a:gd name="connsiteX1" fmla="*/ 60674 w 180975"/>
                  <a:gd name="connsiteY1" fmla="*/ 54578 h 180975"/>
                  <a:gd name="connsiteX2" fmla="*/ 75152 w 180975"/>
                  <a:gd name="connsiteY2" fmla="*/ 107061 h 180975"/>
                  <a:gd name="connsiteX3" fmla="*/ 125730 w 180975"/>
                  <a:gd name="connsiteY3" fmla="*/ 121920 h 180975"/>
                  <a:gd name="connsiteX4" fmla="*/ 124301 w 180975"/>
                  <a:gd name="connsiteY4" fmla="*/ 167926 h 180975"/>
                  <a:gd name="connsiteX5" fmla="*/ 141256 w 180975"/>
                  <a:gd name="connsiteY5" fmla="*/ 175831 h 180975"/>
                  <a:gd name="connsiteX6" fmla="*/ 149923 w 180975"/>
                  <a:gd name="connsiteY6" fmla="*/ 170212 h 180975"/>
                  <a:gd name="connsiteX7" fmla="*/ 174308 w 180975"/>
                  <a:gd name="connsiteY7" fmla="*/ 146113 h 180975"/>
                  <a:gd name="connsiteX8" fmla="*/ 37338 w 180975"/>
                  <a:gd name="connsiteY8" fmla="*/ 7144 h 180975"/>
                  <a:gd name="connsiteX9" fmla="*/ 12859 w 180975"/>
                  <a:gd name="connsiteY9" fmla="*/ 31337 h 180975"/>
                  <a:gd name="connsiteX10" fmla="*/ 7144 w 180975"/>
                  <a:gd name="connsiteY10" fmla="*/ 39910 h 180975"/>
                  <a:gd name="connsiteX11" fmla="*/ 14288 w 180975"/>
                  <a:gd name="connsiteY11" fmla="*/ 56579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80975">
                    <a:moveTo>
                      <a:pt x="14288" y="56579"/>
                    </a:moveTo>
                    <a:cubicBezTo>
                      <a:pt x="19145" y="61436"/>
                      <a:pt x="60674" y="54578"/>
                      <a:pt x="60674" y="54578"/>
                    </a:cubicBezTo>
                    <a:cubicBezTo>
                      <a:pt x="60674" y="54578"/>
                      <a:pt x="66008" y="97822"/>
                      <a:pt x="75152" y="107061"/>
                    </a:cubicBezTo>
                    <a:cubicBezTo>
                      <a:pt x="83248" y="115252"/>
                      <a:pt x="117824" y="120777"/>
                      <a:pt x="125730" y="121920"/>
                    </a:cubicBezTo>
                    <a:cubicBezTo>
                      <a:pt x="124778" y="128111"/>
                      <a:pt x="119729" y="163354"/>
                      <a:pt x="124301" y="167926"/>
                    </a:cubicBezTo>
                    <a:cubicBezTo>
                      <a:pt x="128111" y="171640"/>
                      <a:pt x="136970" y="174688"/>
                      <a:pt x="141256" y="175831"/>
                    </a:cubicBezTo>
                    <a:lnTo>
                      <a:pt x="149923" y="170212"/>
                    </a:lnTo>
                    <a:lnTo>
                      <a:pt x="174308" y="146113"/>
                    </a:lnTo>
                    <a:lnTo>
                      <a:pt x="37338" y="7144"/>
                    </a:lnTo>
                    <a:lnTo>
                      <a:pt x="12859" y="31337"/>
                    </a:lnTo>
                    <a:lnTo>
                      <a:pt x="7144" y="39910"/>
                    </a:lnTo>
                    <a:cubicBezTo>
                      <a:pt x="8287" y="44291"/>
                      <a:pt x="10763" y="52959"/>
                      <a:pt x="14288" y="565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6" name="Freeform: Shape 93">
                <a:extLst>
                  <a:ext uri="{FF2B5EF4-FFF2-40B4-BE49-F238E27FC236}">
                    <a16:creationId xmlns:a16="http://schemas.microsoft.com/office/drawing/2014/main" xmlns="" id="{4EA23897-2FB3-47DC-A65C-9DC0BE608A1F}"/>
                  </a:ext>
                </a:extLst>
              </p:cNvPr>
              <p:cNvSpPr/>
              <p:nvPr/>
            </p:nvSpPr>
            <p:spPr>
              <a:xfrm>
                <a:off x="5528988" y="1770316"/>
                <a:ext cx="1762125" cy="1847850"/>
              </a:xfrm>
              <a:custGeom>
                <a:avLst/>
                <a:gdLst>
                  <a:gd name="connsiteX0" fmla="*/ 11323 w 1762125"/>
                  <a:gd name="connsiteY0" fmla="*/ 1793843 h 1847850"/>
                  <a:gd name="connsiteX1" fmla="*/ 8752 w 1762125"/>
                  <a:gd name="connsiteY1" fmla="*/ 1840230 h 1847850"/>
                  <a:gd name="connsiteX2" fmla="*/ 27516 w 1762125"/>
                  <a:gd name="connsiteY2" fmla="*/ 1848136 h 1847850"/>
                  <a:gd name="connsiteX3" fmla="*/ 638354 w 1762125"/>
                  <a:gd name="connsiteY3" fmla="*/ 1244441 h 1847850"/>
                  <a:gd name="connsiteX4" fmla="*/ 1249192 w 1762125"/>
                  <a:gd name="connsiteY4" fmla="*/ 640747 h 1847850"/>
                  <a:gd name="connsiteX5" fmla="*/ 1756018 w 1762125"/>
                  <a:gd name="connsiteY5" fmla="*/ 7144 h 1847850"/>
                  <a:gd name="connsiteX6" fmla="*/ 1381018 w 1762125"/>
                  <a:gd name="connsiteY6" fmla="*/ 363093 h 1847850"/>
                  <a:gd name="connsiteX7" fmla="*/ 11323 w 1762125"/>
                  <a:gd name="connsiteY7" fmla="*/ 1793843 h 18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2125" h="1847850">
                    <a:moveTo>
                      <a:pt x="11323" y="1793843"/>
                    </a:moveTo>
                    <a:cubicBezTo>
                      <a:pt x="11323" y="1793843"/>
                      <a:pt x="3989" y="1835372"/>
                      <a:pt x="8752" y="1840230"/>
                    </a:cubicBezTo>
                    <a:cubicBezTo>
                      <a:pt x="13609" y="1845088"/>
                      <a:pt x="27516" y="1848136"/>
                      <a:pt x="27516" y="1848136"/>
                    </a:cubicBezTo>
                    <a:lnTo>
                      <a:pt x="638354" y="1244441"/>
                    </a:lnTo>
                    <a:lnTo>
                      <a:pt x="1249192" y="640747"/>
                    </a:lnTo>
                    <a:lnTo>
                      <a:pt x="1756018" y="7144"/>
                    </a:lnTo>
                    <a:lnTo>
                      <a:pt x="1381018" y="363093"/>
                    </a:lnTo>
                    <a:lnTo>
                      <a:pt x="11323" y="1793843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 dirty="0"/>
              </a:p>
            </p:txBody>
          </p:sp>
          <p:sp>
            <p:nvSpPr>
              <p:cNvPr id="77" name="Freeform: Shape 94">
                <a:extLst>
                  <a:ext uri="{FF2B5EF4-FFF2-40B4-BE49-F238E27FC236}">
                    <a16:creationId xmlns:a16="http://schemas.microsoft.com/office/drawing/2014/main" xmlns="" id="{3C0CEDE6-3DDF-4C21-8D0E-1C2E7C0C0C4F}"/>
                  </a:ext>
                </a:extLst>
              </p:cNvPr>
              <p:cNvSpPr/>
              <p:nvPr/>
            </p:nvSpPr>
            <p:spPr>
              <a:xfrm>
                <a:off x="5412392" y="1770411"/>
                <a:ext cx="1876425" cy="1733550"/>
              </a:xfrm>
              <a:custGeom>
                <a:avLst/>
                <a:gdLst>
                  <a:gd name="connsiteX0" fmla="*/ 1872710 w 1876425"/>
                  <a:gd name="connsiteY0" fmla="*/ 7144 h 1733550"/>
                  <a:gd name="connsiteX1" fmla="*/ 1228820 w 1876425"/>
                  <a:gd name="connsiteY1" fmla="*/ 501872 h 1733550"/>
                  <a:gd name="connsiteX2" fmla="*/ 617982 w 1876425"/>
                  <a:gd name="connsiteY2" fmla="*/ 1105567 h 1733550"/>
                  <a:gd name="connsiteX3" fmla="*/ 7144 w 1876425"/>
                  <a:gd name="connsiteY3" fmla="*/ 1709261 h 1733550"/>
                  <a:gd name="connsiteX4" fmla="*/ 14859 w 1876425"/>
                  <a:gd name="connsiteY4" fmla="*/ 1728121 h 1733550"/>
                  <a:gd name="connsiteX5" fmla="*/ 61150 w 1876425"/>
                  <a:gd name="connsiteY5" fmla="*/ 1726121 h 1733550"/>
                  <a:gd name="connsiteX6" fmla="*/ 1872710 w 1876425"/>
                  <a:gd name="connsiteY6" fmla="*/ 7144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425" h="1733550">
                    <a:moveTo>
                      <a:pt x="1872710" y="7144"/>
                    </a:moveTo>
                    <a:lnTo>
                      <a:pt x="1228820" y="501872"/>
                    </a:lnTo>
                    <a:lnTo>
                      <a:pt x="617982" y="1105567"/>
                    </a:lnTo>
                    <a:lnTo>
                      <a:pt x="7144" y="1709261"/>
                    </a:lnTo>
                    <a:cubicBezTo>
                      <a:pt x="7144" y="1709261"/>
                      <a:pt x="10096" y="1723263"/>
                      <a:pt x="14859" y="1728121"/>
                    </a:cubicBezTo>
                    <a:cubicBezTo>
                      <a:pt x="19717" y="1732979"/>
                      <a:pt x="61150" y="1726121"/>
                      <a:pt x="61150" y="1726121"/>
                    </a:cubicBezTo>
                    <a:lnTo>
                      <a:pt x="1872710" y="71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8" name="Freeform: Shape 95">
                <a:extLst>
                  <a:ext uri="{FF2B5EF4-FFF2-40B4-BE49-F238E27FC236}">
                    <a16:creationId xmlns:a16="http://schemas.microsoft.com/office/drawing/2014/main" xmlns="" id="{7C182534-0684-4433-8A26-7BCB16558978}"/>
                  </a:ext>
                </a:extLst>
              </p:cNvPr>
              <p:cNvSpPr/>
              <p:nvPr/>
            </p:nvSpPr>
            <p:spPr>
              <a:xfrm>
                <a:off x="5466397" y="1763894"/>
                <a:ext cx="1828801" cy="1800225"/>
              </a:xfrm>
              <a:custGeom>
                <a:avLst/>
                <a:gdLst>
                  <a:gd name="connsiteX0" fmla="*/ 1420273 w 1828800"/>
                  <a:gd name="connsiteY0" fmla="*/ 400947 h 1800225"/>
                  <a:gd name="connsiteX1" fmla="*/ 1828229 w 1828800"/>
                  <a:gd name="connsiteY1" fmla="*/ 7279 h 1800225"/>
                  <a:gd name="connsiteX2" fmla="*/ 1267873 w 1828800"/>
                  <a:gd name="connsiteY2" fmla="*/ 586685 h 1800225"/>
                  <a:gd name="connsiteX3" fmla="*/ 665893 w 1828800"/>
                  <a:gd name="connsiteY3" fmla="*/ 1215239 h 1800225"/>
                  <a:gd name="connsiteX4" fmla="*/ 73914 w 1828800"/>
                  <a:gd name="connsiteY4" fmla="*/ 1800265 h 1800225"/>
                  <a:gd name="connsiteX5" fmla="*/ 21622 w 1828800"/>
                  <a:gd name="connsiteY5" fmla="*/ 1785120 h 1800225"/>
                  <a:gd name="connsiteX6" fmla="*/ 7144 w 1828800"/>
                  <a:gd name="connsiteY6" fmla="*/ 1732637 h 1800225"/>
                  <a:gd name="connsiteX7" fmla="*/ 599027 w 1828800"/>
                  <a:gd name="connsiteY7" fmla="*/ 1147612 h 1800225"/>
                  <a:gd name="connsiteX8" fmla="*/ 1420273 w 1828800"/>
                  <a:gd name="connsiteY8" fmla="*/ 400947 h 180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0" h="1800225">
                    <a:moveTo>
                      <a:pt x="1420273" y="400947"/>
                    </a:moveTo>
                    <a:cubicBezTo>
                      <a:pt x="1420273" y="400947"/>
                      <a:pt x="1819751" y="-1294"/>
                      <a:pt x="1828229" y="7279"/>
                    </a:cubicBezTo>
                    <a:cubicBezTo>
                      <a:pt x="1836801" y="16042"/>
                      <a:pt x="1267873" y="586685"/>
                      <a:pt x="1267873" y="586685"/>
                    </a:cubicBezTo>
                    <a:lnTo>
                      <a:pt x="665893" y="1215239"/>
                    </a:lnTo>
                    <a:lnTo>
                      <a:pt x="73914" y="1800265"/>
                    </a:lnTo>
                    <a:cubicBezTo>
                      <a:pt x="73914" y="1800265"/>
                      <a:pt x="30671" y="1794455"/>
                      <a:pt x="21622" y="1785120"/>
                    </a:cubicBezTo>
                    <a:cubicBezTo>
                      <a:pt x="12478" y="1775881"/>
                      <a:pt x="7144" y="1732637"/>
                      <a:pt x="7144" y="1732637"/>
                    </a:cubicBezTo>
                    <a:lnTo>
                      <a:pt x="599027" y="1147612"/>
                    </a:lnTo>
                    <a:lnTo>
                      <a:pt x="1420273" y="40094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79" name="Freeform: Shape 96">
                <a:extLst>
                  <a:ext uri="{FF2B5EF4-FFF2-40B4-BE49-F238E27FC236}">
                    <a16:creationId xmlns:a16="http://schemas.microsoft.com/office/drawing/2014/main" xmlns="" id="{F985635F-0264-4894-8ED2-3970A47E7DD1}"/>
                  </a:ext>
                </a:extLst>
              </p:cNvPr>
              <p:cNvSpPr/>
              <p:nvPr/>
            </p:nvSpPr>
            <p:spPr>
              <a:xfrm>
                <a:off x="5100733" y="3708844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311" y="203454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0" name="Freeform: Shape 97">
                <a:extLst>
                  <a:ext uri="{FF2B5EF4-FFF2-40B4-BE49-F238E27FC236}">
                    <a16:creationId xmlns:a16="http://schemas.microsoft.com/office/drawing/2014/main" xmlns="" id="{22DABE27-C44C-434F-8606-55E001A94BC1}"/>
                  </a:ext>
                </a:extLst>
              </p:cNvPr>
              <p:cNvSpPr/>
              <p:nvPr/>
            </p:nvSpPr>
            <p:spPr>
              <a:xfrm>
                <a:off x="5023295" y="3786663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50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50"/>
                    </a:cubicBezTo>
                    <a:cubicBezTo>
                      <a:pt x="204216" y="203550"/>
                      <a:pt x="34385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1" name="Freeform: Shape 98">
                <a:extLst>
                  <a:ext uri="{FF2B5EF4-FFF2-40B4-BE49-F238E27FC236}">
                    <a16:creationId xmlns:a16="http://schemas.microsoft.com/office/drawing/2014/main" xmlns="" id="{68C51F65-F184-4F72-B223-10F0E873FAF3}"/>
                  </a:ext>
                </a:extLst>
              </p:cNvPr>
              <p:cNvSpPr/>
              <p:nvPr/>
            </p:nvSpPr>
            <p:spPr>
              <a:xfrm>
                <a:off x="4942332" y="3871436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216" y="203454"/>
                      <a:pt x="34385" y="131826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2" name="Freeform: Shape 99">
                <a:extLst>
                  <a:ext uri="{FF2B5EF4-FFF2-40B4-BE49-F238E27FC236}">
                    <a16:creationId xmlns:a16="http://schemas.microsoft.com/office/drawing/2014/main" xmlns="" id="{08EC9958-6351-4DC5-BCFC-98F466FD912B}"/>
                  </a:ext>
                </a:extLst>
              </p:cNvPr>
              <p:cNvSpPr/>
              <p:nvPr/>
            </p:nvSpPr>
            <p:spPr>
              <a:xfrm>
                <a:off x="4852702" y="3964781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580"/>
                      <a:pt x="204311" y="203549"/>
                    </a:cubicBezTo>
                    <a:cubicBezTo>
                      <a:pt x="204311" y="203549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3" name="Freeform: Shape 100">
                <a:extLst>
                  <a:ext uri="{FF2B5EF4-FFF2-40B4-BE49-F238E27FC236}">
                    <a16:creationId xmlns:a16="http://schemas.microsoft.com/office/drawing/2014/main" xmlns="" id="{A6A0DB35-5B8F-47CE-9182-BB95D5DAAD2F}"/>
                  </a:ext>
                </a:extLst>
              </p:cNvPr>
              <p:cNvSpPr/>
              <p:nvPr/>
            </p:nvSpPr>
            <p:spPr>
              <a:xfrm>
                <a:off x="5100733" y="3708844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311" y="203454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4" name="Freeform: Shape 101">
                <a:extLst>
                  <a:ext uri="{FF2B5EF4-FFF2-40B4-BE49-F238E27FC236}">
                    <a16:creationId xmlns:a16="http://schemas.microsoft.com/office/drawing/2014/main" xmlns="" id="{9C5F4CE6-3CE1-41F2-9848-F6E122D5727F}"/>
                  </a:ext>
                </a:extLst>
              </p:cNvPr>
              <p:cNvSpPr/>
              <p:nvPr/>
            </p:nvSpPr>
            <p:spPr>
              <a:xfrm>
                <a:off x="4799362" y="3387661"/>
                <a:ext cx="828675" cy="828675"/>
              </a:xfrm>
              <a:custGeom>
                <a:avLst/>
                <a:gdLst>
                  <a:gd name="connsiteX0" fmla="*/ 175451 w 828675"/>
                  <a:gd name="connsiteY0" fmla="*/ 829628 h 828675"/>
                  <a:gd name="connsiteX1" fmla="*/ 7144 w 828675"/>
                  <a:gd name="connsiteY1" fmla="*/ 661988 h 828675"/>
                  <a:gd name="connsiteX2" fmla="*/ 659416 w 828675"/>
                  <a:gd name="connsiteY2" fmla="*/ 7144 h 828675"/>
                  <a:gd name="connsiteX3" fmla="*/ 827722 w 828675"/>
                  <a:gd name="connsiteY3" fmla="*/ 17478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8675" h="828675">
                    <a:moveTo>
                      <a:pt x="175451" y="829628"/>
                    </a:moveTo>
                    <a:lnTo>
                      <a:pt x="7144" y="661988"/>
                    </a:lnTo>
                    <a:lnTo>
                      <a:pt x="659416" y="7144"/>
                    </a:lnTo>
                    <a:lnTo>
                      <a:pt x="827722" y="174784"/>
                    </a:lnTo>
                    <a:close/>
                  </a:path>
                </a:pathLst>
              </a:custGeom>
              <a:solidFill>
                <a:srgbClr val="726F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5" name="Freeform: Shape 102">
                <a:extLst>
                  <a:ext uri="{FF2B5EF4-FFF2-40B4-BE49-F238E27FC236}">
                    <a16:creationId xmlns:a16="http://schemas.microsoft.com/office/drawing/2014/main" xmlns="" id="{5B486D2A-4686-43A0-A03A-D60B254D1557}"/>
                  </a:ext>
                </a:extLst>
              </p:cNvPr>
              <p:cNvSpPr/>
              <p:nvPr/>
            </p:nvSpPr>
            <p:spPr>
              <a:xfrm>
                <a:off x="5132356" y="3224022"/>
                <a:ext cx="666750" cy="666750"/>
              </a:xfrm>
              <a:custGeom>
                <a:avLst/>
                <a:gdLst>
                  <a:gd name="connsiteX0" fmla="*/ 207741 w 666750"/>
                  <a:gd name="connsiteY0" fmla="*/ 663512 h 666750"/>
                  <a:gd name="connsiteX1" fmla="*/ 662464 w 666750"/>
                  <a:gd name="connsiteY1" fmla="*/ 206978 h 666750"/>
                  <a:gd name="connsiteX2" fmla="*/ 461867 w 666750"/>
                  <a:gd name="connsiteY2" fmla="*/ 7144 h 666750"/>
                  <a:gd name="connsiteX3" fmla="*/ 7144 w 666750"/>
                  <a:gd name="connsiteY3" fmla="*/ 463677 h 666750"/>
                  <a:gd name="connsiteX4" fmla="*/ 207741 w 666750"/>
                  <a:gd name="connsiteY4" fmla="*/ 663512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666750">
                    <a:moveTo>
                      <a:pt x="207741" y="663512"/>
                    </a:moveTo>
                    <a:lnTo>
                      <a:pt x="662464" y="206978"/>
                    </a:lnTo>
                    <a:lnTo>
                      <a:pt x="461867" y="7144"/>
                    </a:lnTo>
                    <a:lnTo>
                      <a:pt x="7144" y="463677"/>
                    </a:lnTo>
                    <a:cubicBezTo>
                      <a:pt x="7144" y="463677"/>
                      <a:pt x="53435" y="583216"/>
                      <a:pt x="207741" y="663512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xmlns="" id="{282E2667-D21D-4C11-8EBE-4FC5FFCAA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1175" y="3188782"/>
                <a:ext cx="257175" cy="247650"/>
              </a:xfrm>
              <a:custGeom>
                <a:avLst/>
                <a:gdLst>
                  <a:gd name="connsiteX0" fmla="*/ 0 w 257175"/>
                  <a:gd name="connsiteY0" fmla="*/ 0 h 247650"/>
                  <a:gd name="connsiteX1" fmla="*/ 257175 w 257175"/>
                  <a:gd name="connsiteY1" fmla="*/ 0 h 247650"/>
                  <a:gd name="connsiteX2" fmla="*/ 257175 w 257175"/>
                  <a:gd name="connsiteY2" fmla="*/ 247650 h 247650"/>
                  <a:gd name="connsiteX3" fmla="*/ 0 w 257175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47650">
                    <a:moveTo>
                      <a:pt x="0" y="0"/>
                    </a:moveTo>
                    <a:lnTo>
                      <a:pt x="257175" y="0"/>
                    </a:lnTo>
                    <a:lnTo>
                      <a:pt x="257175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87" name="Freeform: Shape 104">
                <a:extLst>
                  <a:ext uri="{FF2B5EF4-FFF2-40B4-BE49-F238E27FC236}">
                    <a16:creationId xmlns:a16="http://schemas.microsoft.com/office/drawing/2014/main" xmlns="" id="{9A9CAC41-B3D8-4829-AC23-1311D5590315}"/>
                  </a:ext>
                </a:extLst>
              </p:cNvPr>
              <p:cNvSpPr/>
              <p:nvPr/>
            </p:nvSpPr>
            <p:spPr>
              <a:xfrm>
                <a:off x="5068538" y="3708844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96"/>
                      <a:pt x="208883" y="231172"/>
                    </a:cubicBezTo>
                    <a:lnTo>
                      <a:pt x="236411" y="203454"/>
                    </a:lnTo>
                    <a:cubicBezTo>
                      <a:pt x="236506" y="203454"/>
                      <a:pt x="76581" y="117729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8" name="Freeform: Shape 105">
                <a:extLst>
                  <a:ext uri="{FF2B5EF4-FFF2-40B4-BE49-F238E27FC236}">
                    <a16:creationId xmlns:a16="http://schemas.microsoft.com/office/drawing/2014/main" xmlns="" id="{F68CE4ED-BFD3-42C2-AB50-B1BA92AFAE97}"/>
                  </a:ext>
                </a:extLst>
              </p:cNvPr>
              <p:cNvSpPr/>
              <p:nvPr/>
            </p:nvSpPr>
            <p:spPr>
              <a:xfrm>
                <a:off x="5068538" y="3708844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96"/>
                      <a:pt x="208883" y="231172"/>
                    </a:cubicBezTo>
                    <a:lnTo>
                      <a:pt x="236411" y="203454"/>
                    </a:lnTo>
                    <a:cubicBezTo>
                      <a:pt x="236506" y="203454"/>
                      <a:pt x="76581" y="117729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89" name="Freeform: Shape 106">
                <a:extLst>
                  <a:ext uri="{FF2B5EF4-FFF2-40B4-BE49-F238E27FC236}">
                    <a16:creationId xmlns:a16="http://schemas.microsoft.com/office/drawing/2014/main" xmlns="" id="{4F324068-5139-4C92-AEDC-E99999AFCBF8}"/>
                  </a:ext>
                </a:extLst>
              </p:cNvPr>
              <p:cNvSpPr/>
              <p:nvPr/>
            </p:nvSpPr>
            <p:spPr>
              <a:xfrm>
                <a:off x="4991100" y="3786663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4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4"/>
                    </a:lnTo>
                    <a:cubicBezTo>
                      <a:pt x="7144" y="39434"/>
                      <a:pt x="54007" y="160401"/>
                      <a:pt x="208883" y="231172"/>
                    </a:cubicBezTo>
                    <a:lnTo>
                      <a:pt x="236411" y="203454"/>
                    </a:lnTo>
                    <a:cubicBezTo>
                      <a:pt x="236411" y="203550"/>
                      <a:pt x="76486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90" name="Freeform: Shape 107">
                <a:extLst>
                  <a:ext uri="{FF2B5EF4-FFF2-40B4-BE49-F238E27FC236}">
                    <a16:creationId xmlns:a16="http://schemas.microsoft.com/office/drawing/2014/main" xmlns="" id="{BE54BA40-2BC1-4401-84C0-8145E2273E96}"/>
                  </a:ext>
                </a:extLst>
              </p:cNvPr>
              <p:cNvSpPr/>
              <p:nvPr/>
            </p:nvSpPr>
            <p:spPr>
              <a:xfrm>
                <a:off x="4910138" y="3871436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549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01"/>
                      <a:pt x="208883" y="231172"/>
                    </a:cubicBezTo>
                    <a:lnTo>
                      <a:pt x="236411" y="203549"/>
                    </a:lnTo>
                    <a:cubicBezTo>
                      <a:pt x="236411" y="203454"/>
                      <a:pt x="76486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91" name="Freeform: Shape 108">
                <a:extLst>
                  <a:ext uri="{FF2B5EF4-FFF2-40B4-BE49-F238E27FC236}">
                    <a16:creationId xmlns:a16="http://schemas.microsoft.com/office/drawing/2014/main" xmlns="" id="{87E5A46A-4DE4-42FB-9943-55666A223007}"/>
                  </a:ext>
                </a:extLst>
              </p:cNvPr>
              <p:cNvSpPr/>
              <p:nvPr/>
            </p:nvSpPr>
            <p:spPr>
              <a:xfrm>
                <a:off x="4820507" y="3964781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4 h 238125"/>
                  <a:gd name="connsiteX2" fmla="*/ 208883 w 238125"/>
                  <a:gd name="connsiteY2" fmla="*/ 231172 h 238125"/>
                  <a:gd name="connsiteX3" fmla="*/ 236411 w 238125"/>
                  <a:gd name="connsiteY3" fmla="*/ 203549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4"/>
                    </a:lnTo>
                    <a:cubicBezTo>
                      <a:pt x="7144" y="39434"/>
                      <a:pt x="54007" y="160401"/>
                      <a:pt x="208883" y="231172"/>
                    </a:cubicBezTo>
                    <a:lnTo>
                      <a:pt x="236411" y="203549"/>
                    </a:lnTo>
                    <a:cubicBezTo>
                      <a:pt x="236506" y="203549"/>
                      <a:pt x="76581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FE9972CE-657E-4A6E-AF0F-8CCF3D167999}"/>
              </a:ext>
            </a:extLst>
          </p:cNvPr>
          <p:cNvGrpSpPr/>
          <p:nvPr/>
        </p:nvGrpSpPr>
        <p:grpSpPr>
          <a:xfrm rot="5400000">
            <a:off x="8305800" y="6515100"/>
            <a:ext cx="2057400" cy="3429000"/>
            <a:chOff x="963553" y="2154000"/>
            <a:chExt cx="1806061" cy="2784815"/>
          </a:xfrm>
        </p:grpSpPr>
        <p:sp>
          <p:nvSpPr>
            <p:cNvPr id="93" name="Isosceles Triangle 36">
              <a:extLst>
                <a:ext uri="{FF2B5EF4-FFF2-40B4-BE49-F238E27FC236}">
                  <a16:creationId xmlns:a16="http://schemas.microsoft.com/office/drawing/2014/main" xmlns="" id="{60C1AAD3-1263-4093-9F3D-4D28AEF8E53E}"/>
                </a:ext>
              </a:extLst>
            </p:cNvPr>
            <p:cNvSpPr/>
            <p:nvPr/>
          </p:nvSpPr>
          <p:spPr>
            <a:xfrm rot="5400000">
              <a:off x="1570891" y="2459654"/>
              <a:ext cx="1237010" cy="625702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0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70744 w 1231448"/>
                <a:gd name="connsiteY0" fmla="*/ 914400 h 914400"/>
                <a:gd name="connsiteX1" fmla="*/ 170744 w 1231448"/>
                <a:gd name="connsiteY1" fmla="*/ 0 h 914400"/>
                <a:gd name="connsiteX2" fmla="*/ 1231448 w 1231448"/>
                <a:gd name="connsiteY2" fmla="*/ 914400 h 914400"/>
                <a:gd name="connsiteX3" fmla="*/ 170744 w 1231448"/>
                <a:gd name="connsiteY3" fmla="*/ 914400 h 914400"/>
                <a:gd name="connsiteX0" fmla="*/ 249282 w 1309986"/>
                <a:gd name="connsiteY0" fmla="*/ 914400 h 914400"/>
                <a:gd name="connsiteX1" fmla="*/ 249282 w 1309986"/>
                <a:gd name="connsiteY1" fmla="*/ 0 h 914400"/>
                <a:gd name="connsiteX2" fmla="*/ 1309986 w 1309986"/>
                <a:gd name="connsiteY2" fmla="*/ 914400 h 914400"/>
                <a:gd name="connsiteX3" fmla="*/ 249282 w 1309986"/>
                <a:gd name="connsiteY3" fmla="*/ 914400 h 914400"/>
                <a:gd name="connsiteX0" fmla="*/ 149093 w 1209797"/>
                <a:gd name="connsiteY0" fmla="*/ 606425 h 606425"/>
                <a:gd name="connsiteX1" fmla="*/ 488818 w 1209797"/>
                <a:gd name="connsiteY1" fmla="*/ 0 h 606425"/>
                <a:gd name="connsiteX2" fmla="*/ 1209797 w 1209797"/>
                <a:gd name="connsiteY2" fmla="*/ 606425 h 606425"/>
                <a:gd name="connsiteX3" fmla="*/ 149093 w 1209797"/>
                <a:gd name="connsiteY3" fmla="*/ 606425 h 606425"/>
                <a:gd name="connsiteX0" fmla="*/ 165080 w 1225784"/>
                <a:gd name="connsiteY0" fmla="*/ 623155 h 623155"/>
                <a:gd name="connsiteX1" fmla="*/ 504805 w 1225784"/>
                <a:gd name="connsiteY1" fmla="*/ 16730 h 623155"/>
                <a:gd name="connsiteX2" fmla="*/ 1225784 w 1225784"/>
                <a:gd name="connsiteY2" fmla="*/ 623155 h 623155"/>
                <a:gd name="connsiteX3" fmla="*/ 165080 w 1225784"/>
                <a:gd name="connsiteY3" fmla="*/ 623155 h 623155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76306 w 1237010"/>
                <a:gd name="connsiteY0" fmla="*/ 625702 h 625702"/>
                <a:gd name="connsiteX1" fmla="*/ 516031 w 1237010"/>
                <a:gd name="connsiteY1" fmla="*/ 19277 h 625702"/>
                <a:gd name="connsiteX2" fmla="*/ 1237010 w 1237010"/>
                <a:gd name="connsiteY2" fmla="*/ 625702 h 625702"/>
                <a:gd name="connsiteX3" fmla="*/ 176306 w 1237010"/>
                <a:gd name="connsiteY3" fmla="*/ 625702 h 6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10" h="625702">
                  <a:moveTo>
                    <a:pt x="176306" y="625702"/>
                  </a:moveTo>
                  <a:cubicBezTo>
                    <a:pt x="-233265" y="232002"/>
                    <a:pt x="150906" y="-82323"/>
                    <a:pt x="516031" y="19277"/>
                  </a:cubicBezTo>
                  <a:cubicBezTo>
                    <a:pt x="851611" y="154744"/>
                    <a:pt x="996684" y="423560"/>
                    <a:pt x="1237010" y="625702"/>
                  </a:cubicBezTo>
                  <a:lnTo>
                    <a:pt x="176306" y="625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94" name="Isosceles Triangle 36">
              <a:extLst>
                <a:ext uri="{FF2B5EF4-FFF2-40B4-BE49-F238E27FC236}">
                  <a16:creationId xmlns:a16="http://schemas.microsoft.com/office/drawing/2014/main" xmlns="" id="{B1B22837-35C7-4183-AE29-A8C72305B85B}"/>
                </a:ext>
              </a:extLst>
            </p:cNvPr>
            <p:cNvSpPr/>
            <p:nvPr/>
          </p:nvSpPr>
          <p:spPr>
            <a:xfrm rot="16200000" flipH="1">
              <a:off x="949056" y="2459654"/>
              <a:ext cx="1237010" cy="625702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0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170744 w 1231448"/>
                <a:gd name="connsiteY0" fmla="*/ 914400 h 914400"/>
                <a:gd name="connsiteX1" fmla="*/ 170744 w 1231448"/>
                <a:gd name="connsiteY1" fmla="*/ 0 h 914400"/>
                <a:gd name="connsiteX2" fmla="*/ 1231448 w 1231448"/>
                <a:gd name="connsiteY2" fmla="*/ 914400 h 914400"/>
                <a:gd name="connsiteX3" fmla="*/ 170744 w 1231448"/>
                <a:gd name="connsiteY3" fmla="*/ 914400 h 914400"/>
                <a:gd name="connsiteX0" fmla="*/ 249282 w 1309986"/>
                <a:gd name="connsiteY0" fmla="*/ 914400 h 914400"/>
                <a:gd name="connsiteX1" fmla="*/ 249282 w 1309986"/>
                <a:gd name="connsiteY1" fmla="*/ 0 h 914400"/>
                <a:gd name="connsiteX2" fmla="*/ 1309986 w 1309986"/>
                <a:gd name="connsiteY2" fmla="*/ 914400 h 914400"/>
                <a:gd name="connsiteX3" fmla="*/ 249282 w 1309986"/>
                <a:gd name="connsiteY3" fmla="*/ 914400 h 914400"/>
                <a:gd name="connsiteX0" fmla="*/ 149093 w 1209797"/>
                <a:gd name="connsiteY0" fmla="*/ 606425 h 606425"/>
                <a:gd name="connsiteX1" fmla="*/ 488818 w 1209797"/>
                <a:gd name="connsiteY1" fmla="*/ 0 h 606425"/>
                <a:gd name="connsiteX2" fmla="*/ 1209797 w 1209797"/>
                <a:gd name="connsiteY2" fmla="*/ 606425 h 606425"/>
                <a:gd name="connsiteX3" fmla="*/ 149093 w 1209797"/>
                <a:gd name="connsiteY3" fmla="*/ 606425 h 606425"/>
                <a:gd name="connsiteX0" fmla="*/ 165080 w 1225784"/>
                <a:gd name="connsiteY0" fmla="*/ 623155 h 623155"/>
                <a:gd name="connsiteX1" fmla="*/ 504805 w 1225784"/>
                <a:gd name="connsiteY1" fmla="*/ 16730 h 623155"/>
                <a:gd name="connsiteX2" fmla="*/ 1225784 w 1225784"/>
                <a:gd name="connsiteY2" fmla="*/ 623155 h 623155"/>
                <a:gd name="connsiteX3" fmla="*/ 165080 w 1225784"/>
                <a:gd name="connsiteY3" fmla="*/ 623155 h 623155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48253 w 1208957"/>
                <a:gd name="connsiteY0" fmla="*/ 625296 h 625296"/>
                <a:gd name="connsiteX1" fmla="*/ 487978 w 1208957"/>
                <a:gd name="connsiteY1" fmla="*/ 18871 h 625296"/>
                <a:gd name="connsiteX2" fmla="*/ 1208957 w 1208957"/>
                <a:gd name="connsiteY2" fmla="*/ 625296 h 625296"/>
                <a:gd name="connsiteX3" fmla="*/ 148253 w 1208957"/>
                <a:gd name="connsiteY3" fmla="*/ 625296 h 625296"/>
                <a:gd name="connsiteX0" fmla="*/ 176306 w 1237010"/>
                <a:gd name="connsiteY0" fmla="*/ 625702 h 625702"/>
                <a:gd name="connsiteX1" fmla="*/ 516031 w 1237010"/>
                <a:gd name="connsiteY1" fmla="*/ 19277 h 625702"/>
                <a:gd name="connsiteX2" fmla="*/ 1237010 w 1237010"/>
                <a:gd name="connsiteY2" fmla="*/ 625702 h 625702"/>
                <a:gd name="connsiteX3" fmla="*/ 176306 w 1237010"/>
                <a:gd name="connsiteY3" fmla="*/ 625702 h 62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7010" h="625702">
                  <a:moveTo>
                    <a:pt x="176306" y="625702"/>
                  </a:moveTo>
                  <a:cubicBezTo>
                    <a:pt x="-233265" y="232002"/>
                    <a:pt x="150906" y="-82323"/>
                    <a:pt x="516031" y="19277"/>
                  </a:cubicBezTo>
                  <a:cubicBezTo>
                    <a:pt x="851611" y="154744"/>
                    <a:pt x="996684" y="423560"/>
                    <a:pt x="1237010" y="625702"/>
                  </a:cubicBezTo>
                  <a:lnTo>
                    <a:pt x="176306" y="62570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95" name="Group 112">
              <a:extLst>
                <a:ext uri="{FF2B5EF4-FFF2-40B4-BE49-F238E27FC236}">
                  <a16:creationId xmlns:a16="http://schemas.microsoft.com/office/drawing/2014/main" xmlns="" id="{A5C83F40-7C76-4863-922A-CC00D2A02BEF}"/>
                </a:ext>
              </a:extLst>
            </p:cNvPr>
            <p:cNvGrpSpPr/>
            <p:nvPr/>
          </p:nvGrpSpPr>
          <p:grpSpPr>
            <a:xfrm rot="18902350">
              <a:off x="963557" y="3156483"/>
              <a:ext cx="1806064" cy="1782330"/>
              <a:chOff x="4130802" y="1763894"/>
              <a:chExt cx="3164396" cy="3122812"/>
            </a:xfrm>
            <a:effectLst/>
          </p:grpSpPr>
          <p:sp>
            <p:nvSpPr>
              <p:cNvPr id="96" name="Freeform: Shape 113">
                <a:extLst>
                  <a:ext uri="{FF2B5EF4-FFF2-40B4-BE49-F238E27FC236}">
                    <a16:creationId xmlns:a16="http://schemas.microsoft.com/office/drawing/2014/main" xmlns="" id="{8C7B7CEB-BA35-4D1B-8885-6A6BECE67D0F}"/>
                  </a:ext>
                </a:extLst>
              </p:cNvPr>
              <p:cNvSpPr/>
              <p:nvPr/>
            </p:nvSpPr>
            <p:spPr>
              <a:xfrm>
                <a:off x="5788599" y="3027388"/>
                <a:ext cx="219075" cy="219075"/>
              </a:xfrm>
              <a:custGeom>
                <a:avLst/>
                <a:gdLst>
                  <a:gd name="connsiteX0" fmla="*/ 93374 w 219075"/>
                  <a:gd name="connsiteY0" fmla="*/ 14325 h 219075"/>
                  <a:gd name="connsiteX1" fmla="*/ 120806 w 219075"/>
                  <a:gd name="connsiteY1" fmla="*/ 11468 h 219075"/>
                  <a:gd name="connsiteX2" fmla="*/ 211770 w 219075"/>
                  <a:gd name="connsiteY2" fmla="*/ 103670 h 219075"/>
                  <a:gd name="connsiteX3" fmla="*/ 208531 w 219075"/>
                  <a:gd name="connsiteY3" fmla="*/ 131006 h 219075"/>
                  <a:gd name="connsiteX4" fmla="*/ 129569 w 219075"/>
                  <a:gd name="connsiteY4" fmla="*/ 209016 h 219075"/>
                  <a:gd name="connsiteX5" fmla="*/ 102232 w 219075"/>
                  <a:gd name="connsiteY5" fmla="*/ 211873 h 219075"/>
                  <a:gd name="connsiteX6" fmla="*/ 11268 w 219075"/>
                  <a:gd name="connsiteY6" fmla="*/ 119672 h 219075"/>
                  <a:gd name="connsiteX7" fmla="*/ 14507 w 219075"/>
                  <a:gd name="connsiteY7" fmla="*/ 92335 h 219075"/>
                  <a:gd name="connsiteX8" fmla="*/ 93374 w 219075"/>
                  <a:gd name="connsiteY8" fmla="*/ 1432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9075" h="219075">
                    <a:moveTo>
                      <a:pt x="93374" y="14325"/>
                    </a:moveTo>
                    <a:cubicBezTo>
                      <a:pt x="101756" y="6038"/>
                      <a:pt x="114138" y="4705"/>
                      <a:pt x="120806" y="11468"/>
                    </a:cubicBezTo>
                    <a:lnTo>
                      <a:pt x="211770" y="103670"/>
                    </a:lnTo>
                    <a:cubicBezTo>
                      <a:pt x="218437" y="110432"/>
                      <a:pt x="216913" y="122720"/>
                      <a:pt x="208531" y="131006"/>
                    </a:cubicBezTo>
                    <a:lnTo>
                      <a:pt x="129569" y="209016"/>
                    </a:lnTo>
                    <a:cubicBezTo>
                      <a:pt x="121092" y="217303"/>
                      <a:pt x="108804" y="218636"/>
                      <a:pt x="102232" y="211873"/>
                    </a:cubicBezTo>
                    <a:lnTo>
                      <a:pt x="11268" y="119672"/>
                    </a:lnTo>
                    <a:cubicBezTo>
                      <a:pt x="4696" y="113004"/>
                      <a:pt x="6125" y="100622"/>
                      <a:pt x="14507" y="92335"/>
                    </a:cubicBezTo>
                    <a:lnTo>
                      <a:pt x="93374" y="14325"/>
                    </a:lnTo>
                    <a:close/>
                  </a:path>
                </a:pathLst>
              </a:custGeom>
              <a:solidFill>
                <a:srgbClr val="FA909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97" name="Freeform: Shape 114">
                <a:extLst>
                  <a:ext uri="{FF2B5EF4-FFF2-40B4-BE49-F238E27FC236}">
                    <a16:creationId xmlns:a16="http://schemas.microsoft.com/office/drawing/2014/main" xmlns="" id="{0FBE6C51-908F-47B2-A358-EFF290B4BB9D}"/>
                  </a:ext>
                </a:extLst>
              </p:cNvPr>
              <p:cNvSpPr/>
              <p:nvPr/>
            </p:nvSpPr>
            <p:spPr>
              <a:xfrm>
                <a:off x="4130802" y="3267456"/>
                <a:ext cx="1638300" cy="1619250"/>
              </a:xfrm>
              <a:custGeom>
                <a:avLst/>
                <a:gdLst>
                  <a:gd name="connsiteX0" fmla="*/ 7144 w 1638300"/>
                  <a:gd name="connsiteY0" fmla="*/ 1614868 h 1619250"/>
                  <a:gd name="connsiteX1" fmla="*/ 410528 w 1638300"/>
                  <a:gd name="connsiteY1" fmla="*/ 1353312 h 1619250"/>
                  <a:gd name="connsiteX2" fmla="*/ 1632204 w 1638300"/>
                  <a:gd name="connsiteY2" fmla="*/ 146018 h 1619250"/>
                  <a:gd name="connsiteX3" fmla="*/ 1495139 w 1638300"/>
                  <a:gd name="connsiteY3" fmla="*/ 7144 h 1619250"/>
                  <a:gd name="connsiteX4" fmla="*/ 273463 w 1638300"/>
                  <a:gd name="connsiteY4" fmla="*/ 1214438 h 161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19250">
                    <a:moveTo>
                      <a:pt x="7144" y="1614868"/>
                    </a:moveTo>
                    <a:lnTo>
                      <a:pt x="410528" y="1353312"/>
                    </a:lnTo>
                    <a:lnTo>
                      <a:pt x="1632204" y="146018"/>
                    </a:lnTo>
                    <a:lnTo>
                      <a:pt x="1495139" y="7144"/>
                    </a:lnTo>
                    <a:lnTo>
                      <a:pt x="273463" y="121443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98" name="Freeform: Shape 115">
                <a:extLst>
                  <a:ext uri="{FF2B5EF4-FFF2-40B4-BE49-F238E27FC236}">
                    <a16:creationId xmlns:a16="http://schemas.microsoft.com/office/drawing/2014/main" xmlns="" id="{DE03EAE2-AD0C-436F-B699-6ADB6EF43705}"/>
                  </a:ext>
                </a:extLst>
              </p:cNvPr>
              <p:cNvSpPr/>
              <p:nvPr/>
            </p:nvSpPr>
            <p:spPr>
              <a:xfrm>
                <a:off x="4133088" y="4486941"/>
                <a:ext cx="400050" cy="390525"/>
              </a:xfrm>
              <a:custGeom>
                <a:avLst/>
                <a:gdLst>
                  <a:gd name="connsiteX0" fmla="*/ 326708 w 400050"/>
                  <a:gd name="connsiteY0" fmla="*/ 7144 h 390525"/>
                  <a:gd name="connsiteX1" fmla="*/ 7144 w 400050"/>
                  <a:gd name="connsiteY1" fmla="*/ 391382 h 390525"/>
                  <a:gd name="connsiteX2" fmla="*/ 395097 w 400050"/>
                  <a:gd name="connsiteY2" fmla="*/ 76390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0050" h="390525">
                    <a:moveTo>
                      <a:pt x="326708" y="7144"/>
                    </a:moveTo>
                    <a:lnTo>
                      <a:pt x="7144" y="391382"/>
                    </a:lnTo>
                    <a:lnTo>
                      <a:pt x="395097" y="76390"/>
                    </a:ln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 dirty="0"/>
              </a:p>
            </p:txBody>
          </p:sp>
          <p:sp>
            <p:nvSpPr>
              <p:cNvPr id="99" name="Freeform: Shape 116">
                <a:extLst>
                  <a:ext uri="{FF2B5EF4-FFF2-40B4-BE49-F238E27FC236}">
                    <a16:creationId xmlns:a16="http://schemas.microsoft.com/office/drawing/2014/main" xmlns="" id="{FBBC1B01-739E-465B-B238-8F264777ACDB}"/>
                  </a:ext>
                </a:extLst>
              </p:cNvPr>
              <p:cNvSpPr/>
              <p:nvPr/>
            </p:nvSpPr>
            <p:spPr>
              <a:xfrm>
                <a:off x="4391406" y="4450556"/>
                <a:ext cx="180975" cy="180975"/>
              </a:xfrm>
              <a:custGeom>
                <a:avLst/>
                <a:gdLst>
                  <a:gd name="connsiteX0" fmla="*/ 14288 w 180975"/>
                  <a:gd name="connsiteY0" fmla="*/ 56388 h 180975"/>
                  <a:gd name="connsiteX1" fmla="*/ 60674 w 180975"/>
                  <a:gd name="connsiteY1" fmla="*/ 54483 h 180975"/>
                  <a:gd name="connsiteX2" fmla="*/ 75152 w 180975"/>
                  <a:gd name="connsiteY2" fmla="*/ 106966 h 180975"/>
                  <a:gd name="connsiteX3" fmla="*/ 125730 w 180975"/>
                  <a:gd name="connsiteY3" fmla="*/ 121825 h 180975"/>
                  <a:gd name="connsiteX4" fmla="*/ 124301 w 180975"/>
                  <a:gd name="connsiteY4" fmla="*/ 167926 h 180975"/>
                  <a:gd name="connsiteX5" fmla="*/ 141256 w 180975"/>
                  <a:gd name="connsiteY5" fmla="*/ 175831 h 180975"/>
                  <a:gd name="connsiteX6" fmla="*/ 149924 w 180975"/>
                  <a:gd name="connsiteY6" fmla="*/ 170212 h 180975"/>
                  <a:gd name="connsiteX7" fmla="*/ 174308 w 180975"/>
                  <a:gd name="connsiteY7" fmla="*/ 146113 h 180975"/>
                  <a:gd name="connsiteX8" fmla="*/ 37338 w 180975"/>
                  <a:gd name="connsiteY8" fmla="*/ 7144 h 180975"/>
                  <a:gd name="connsiteX9" fmla="*/ 12859 w 180975"/>
                  <a:gd name="connsiteY9" fmla="*/ 31337 h 180975"/>
                  <a:gd name="connsiteX10" fmla="*/ 7144 w 180975"/>
                  <a:gd name="connsiteY10" fmla="*/ 39910 h 180975"/>
                  <a:gd name="connsiteX11" fmla="*/ 14288 w 180975"/>
                  <a:gd name="connsiteY11" fmla="*/ 56388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80975">
                    <a:moveTo>
                      <a:pt x="14288" y="56388"/>
                    </a:moveTo>
                    <a:cubicBezTo>
                      <a:pt x="19145" y="61246"/>
                      <a:pt x="60674" y="54483"/>
                      <a:pt x="60674" y="54483"/>
                    </a:cubicBezTo>
                    <a:cubicBezTo>
                      <a:pt x="60674" y="54483"/>
                      <a:pt x="66008" y="97727"/>
                      <a:pt x="75152" y="106966"/>
                    </a:cubicBezTo>
                    <a:cubicBezTo>
                      <a:pt x="83249" y="115157"/>
                      <a:pt x="117824" y="120682"/>
                      <a:pt x="125730" y="121825"/>
                    </a:cubicBezTo>
                    <a:cubicBezTo>
                      <a:pt x="124778" y="128016"/>
                      <a:pt x="119729" y="163259"/>
                      <a:pt x="124301" y="167926"/>
                    </a:cubicBezTo>
                    <a:cubicBezTo>
                      <a:pt x="128111" y="171640"/>
                      <a:pt x="136970" y="174593"/>
                      <a:pt x="141256" y="175831"/>
                    </a:cubicBezTo>
                    <a:lnTo>
                      <a:pt x="149924" y="170212"/>
                    </a:lnTo>
                    <a:lnTo>
                      <a:pt x="174308" y="146113"/>
                    </a:lnTo>
                    <a:lnTo>
                      <a:pt x="37338" y="7144"/>
                    </a:lnTo>
                    <a:lnTo>
                      <a:pt x="12859" y="31337"/>
                    </a:lnTo>
                    <a:lnTo>
                      <a:pt x="7144" y="39910"/>
                    </a:lnTo>
                    <a:cubicBezTo>
                      <a:pt x="8192" y="44291"/>
                      <a:pt x="10668" y="52864"/>
                      <a:pt x="14288" y="563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0" name="Freeform: Shape 117">
                <a:extLst>
                  <a:ext uri="{FF2B5EF4-FFF2-40B4-BE49-F238E27FC236}">
                    <a16:creationId xmlns:a16="http://schemas.microsoft.com/office/drawing/2014/main" xmlns="" id="{3D6D9956-48D5-4300-A16A-39DCD70BF1C5}"/>
                  </a:ext>
                </a:extLst>
              </p:cNvPr>
              <p:cNvSpPr/>
              <p:nvPr/>
            </p:nvSpPr>
            <p:spPr>
              <a:xfrm>
                <a:off x="4513814" y="3370707"/>
                <a:ext cx="1247775" cy="1257300"/>
              </a:xfrm>
              <a:custGeom>
                <a:avLst/>
                <a:gdLst>
                  <a:gd name="connsiteX0" fmla="*/ 1214045 w 1247775"/>
                  <a:gd name="connsiteY0" fmla="*/ 7144 h 1257300"/>
                  <a:gd name="connsiteX1" fmla="*/ 1235762 w 1247775"/>
                  <a:gd name="connsiteY1" fmla="*/ 20860 h 1257300"/>
                  <a:gd name="connsiteX2" fmla="*/ 1249193 w 1247775"/>
                  <a:gd name="connsiteY2" fmla="*/ 42863 h 1257300"/>
                  <a:gd name="connsiteX3" fmla="*/ 638354 w 1247775"/>
                  <a:gd name="connsiteY3" fmla="*/ 646557 h 1257300"/>
                  <a:gd name="connsiteX4" fmla="*/ 27516 w 1247775"/>
                  <a:gd name="connsiteY4" fmla="*/ 1250252 h 1257300"/>
                  <a:gd name="connsiteX5" fmla="*/ 8752 w 1247775"/>
                  <a:gd name="connsiteY5" fmla="*/ 1242346 h 1257300"/>
                  <a:gd name="connsiteX6" fmla="*/ 11323 w 1247775"/>
                  <a:gd name="connsiteY6" fmla="*/ 1195959 h 1257300"/>
                  <a:gd name="connsiteX7" fmla="*/ 603302 w 1247775"/>
                  <a:gd name="connsiteY7" fmla="*/ 611029 h 1257300"/>
                  <a:gd name="connsiteX8" fmla="*/ 1214045 w 1247775"/>
                  <a:gd name="connsiteY8" fmla="*/ 714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7775" h="1257300">
                    <a:moveTo>
                      <a:pt x="1214045" y="7144"/>
                    </a:moveTo>
                    <a:cubicBezTo>
                      <a:pt x="1214045" y="7144"/>
                      <a:pt x="1231286" y="16288"/>
                      <a:pt x="1235762" y="20860"/>
                    </a:cubicBezTo>
                    <a:cubicBezTo>
                      <a:pt x="1240144" y="25432"/>
                      <a:pt x="1249193" y="42863"/>
                      <a:pt x="1249193" y="42863"/>
                    </a:cubicBezTo>
                    <a:lnTo>
                      <a:pt x="638354" y="646557"/>
                    </a:lnTo>
                    <a:lnTo>
                      <a:pt x="27516" y="1250252"/>
                    </a:lnTo>
                    <a:cubicBezTo>
                      <a:pt x="27516" y="1250252"/>
                      <a:pt x="13609" y="1247204"/>
                      <a:pt x="8752" y="1242346"/>
                    </a:cubicBezTo>
                    <a:cubicBezTo>
                      <a:pt x="3989" y="1237393"/>
                      <a:pt x="11323" y="1195959"/>
                      <a:pt x="11323" y="1195959"/>
                    </a:cubicBezTo>
                    <a:lnTo>
                      <a:pt x="603302" y="611029"/>
                    </a:lnTo>
                    <a:lnTo>
                      <a:pt x="1214045" y="714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1" name="Freeform: Shape 118">
                <a:extLst>
                  <a:ext uri="{FF2B5EF4-FFF2-40B4-BE49-F238E27FC236}">
                    <a16:creationId xmlns:a16="http://schemas.microsoft.com/office/drawing/2014/main" xmlns="" id="{C1F848B3-48BF-443A-BB38-BB1E5516ABA5}"/>
                  </a:ext>
                </a:extLst>
              </p:cNvPr>
              <p:cNvSpPr/>
              <p:nvPr/>
            </p:nvSpPr>
            <p:spPr>
              <a:xfrm>
                <a:off x="4397121" y="3267456"/>
                <a:ext cx="1266825" cy="1238250"/>
              </a:xfrm>
              <a:custGeom>
                <a:avLst/>
                <a:gdLst>
                  <a:gd name="connsiteX0" fmla="*/ 1263968 w 1266825"/>
                  <a:gd name="connsiteY0" fmla="*/ 42672 h 1238250"/>
                  <a:gd name="connsiteX1" fmla="*/ 1250537 w 1266825"/>
                  <a:gd name="connsiteY1" fmla="*/ 20764 h 1238250"/>
                  <a:gd name="connsiteX2" fmla="*/ 1228820 w 1266825"/>
                  <a:gd name="connsiteY2" fmla="*/ 7144 h 1238250"/>
                  <a:gd name="connsiteX3" fmla="*/ 617982 w 1266825"/>
                  <a:gd name="connsiteY3" fmla="*/ 610838 h 1238250"/>
                  <a:gd name="connsiteX4" fmla="*/ 7144 w 1266825"/>
                  <a:gd name="connsiteY4" fmla="*/ 1214533 h 1238250"/>
                  <a:gd name="connsiteX5" fmla="*/ 14859 w 1266825"/>
                  <a:gd name="connsiteY5" fmla="*/ 1233392 h 1238250"/>
                  <a:gd name="connsiteX6" fmla="*/ 61150 w 1266825"/>
                  <a:gd name="connsiteY6" fmla="*/ 1231392 h 1238250"/>
                  <a:gd name="connsiteX7" fmla="*/ 653129 w 1266825"/>
                  <a:gd name="connsiteY7" fmla="*/ 646462 h 1238250"/>
                  <a:gd name="connsiteX8" fmla="*/ 1263968 w 1266825"/>
                  <a:gd name="connsiteY8" fmla="*/ 42672 h 12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6825" h="1238250">
                    <a:moveTo>
                      <a:pt x="1263968" y="42672"/>
                    </a:moveTo>
                    <a:cubicBezTo>
                      <a:pt x="1263968" y="42672"/>
                      <a:pt x="1255014" y="25337"/>
                      <a:pt x="1250537" y="20764"/>
                    </a:cubicBezTo>
                    <a:cubicBezTo>
                      <a:pt x="1246060" y="16288"/>
                      <a:pt x="1228820" y="7144"/>
                      <a:pt x="1228820" y="7144"/>
                    </a:cubicBezTo>
                    <a:lnTo>
                      <a:pt x="617982" y="610838"/>
                    </a:lnTo>
                    <a:lnTo>
                      <a:pt x="7144" y="1214533"/>
                    </a:lnTo>
                    <a:cubicBezTo>
                      <a:pt x="7144" y="1214533"/>
                      <a:pt x="10096" y="1228439"/>
                      <a:pt x="14859" y="1233392"/>
                    </a:cubicBezTo>
                    <a:cubicBezTo>
                      <a:pt x="19717" y="1238250"/>
                      <a:pt x="61150" y="1231392"/>
                      <a:pt x="61150" y="1231392"/>
                    </a:cubicBezTo>
                    <a:lnTo>
                      <a:pt x="653129" y="646462"/>
                    </a:lnTo>
                    <a:lnTo>
                      <a:pt x="1263968" y="426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2" name="Freeform: Shape 119">
                <a:extLst>
                  <a:ext uri="{FF2B5EF4-FFF2-40B4-BE49-F238E27FC236}">
                    <a16:creationId xmlns:a16="http://schemas.microsoft.com/office/drawing/2014/main" xmlns="" id="{C964DC7A-7EAB-4B9B-BEFC-4309AC39F1A4}"/>
                  </a:ext>
                </a:extLst>
              </p:cNvPr>
              <p:cNvSpPr/>
              <p:nvPr/>
            </p:nvSpPr>
            <p:spPr>
              <a:xfrm>
                <a:off x="4451033" y="3302984"/>
                <a:ext cx="1276350" cy="1266825"/>
              </a:xfrm>
              <a:custGeom>
                <a:avLst/>
                <a:gdLst>
                  <a:gd name="connsiteX0" fmla="*/ 1209961 w 1276350"/>
                  <a:gd name="connsiteY0" fmla="*/ 7144 h 1266825"/>
                  <a:gd name="connsiteX1" fmla="*/ 1252633 w 1276350"/>
                  <a:gd name="connsiteY1" fmla="*/ 31813 h 1266825"/>
                  <a:gd name="connsiteX2" fmla="*/ 1276731 w 1276350"/>
                  <a:gd name="connsiteY2" fmla="*/ 74867 h 1266825"/>
                  <a:gd name="connsiteX3" fmla="*/ 665893 w 1276350"/>
                  <a:gd name="connsiteY3" fmla="*/ 678561 h 1266825"/>
                  <a:gd name="connsiteX4" fmla="*/ 73914 w 1276350"/>
                  <a:gd name="connsiteY4" fmla="*/ 1263587 h 1266825"/>
                  <a:gd name="connsiteX5" fmla="*/ 21622 w 1276350"/>
                  <a:gd name="connsiteY5" fmla="*/ 1248442 h 1266825"/>
                  <a:gd name="connsiteX6" fmla="*/ 7144 w 1276350"/>
                  <a:gd name="connsiteY6" fmla="*/ 1195959 h 1266825"/>
                  <a:gd name="connsiteX7" fmla="*/ 599027 w 1276350"/>
                  <a:gd name="connsiteY7" fmla="*/ 610934 h 1266825"/>
                  <a:gd name="connsiteX8" fmla="*/ 1209961 w 1276350"/>
                  <a:gd name="connsiteY8" fmla="*/ 7144 h 126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76350" h="1266825">
                    <a:moveTo>
                      <a:pt x="1209961" y="7144"/>
                    </a:moveTo>
                    <a:cubicBezTo>
                      <a:pt x="1209961" y="7144"/>
                      <a:pt x="1244060" y="23146"/>
                      <a:pt x="1252633" y="31813"/>
                    </a:cubicBezTo>
                    <a:cubicBezTo>
                      <a:pt x="1261110" y="40577"/>
                      <a:pt x="1276731" y="74867"/>
                      <a:pt x="1276731" y="74867"/>
                    </a:cubicBezTo>
                    <a:lnTo>
                      <a:pt x="665893" y="678561"/>
                    </a:lnTo>
                    <a:lnTo>
                      <a:pt x="73914" y="1263587"/>
                    </a:lnTo>
                    <a:cubicBezTo>
                      <a:pt x="73914" y="1263587"/>
                      <a:pt x="30766" y="1257776"/>
                      <a:pt x="21622" y="1248442"/>
                    </a:cubicBezTo>
                    <a:cubicBezTo>
                      <a:pt x="12478" y="1239203"/>
                      <a:pt x="7144" y="1195959"/>
                      <a:pt x="7144" y="1195959"/>
                    </a:cubicBezTo>
                    <a:lnTo>
                      <a:pt x="599027" y="610934"/>
                    </a:lnTo>
                    <a:lnTo>
                      <a:pt x="1209961" y="7144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3" name="Freeform: Shape 120">
                <a:extLst>
                  <a:ext uri="{FF2B5EF4-FFF2-40B4-BE49-F238E27FC236}">
                    <a16:creationId xmlns:a16="http://schemas.microsoft.com/office/drawing/2014/main" xmlns="" id="{F12E51B2-6470-4653-8EE6-9A5D98A5D694}"/>
                  </a:ext>
                </a:extLst>
              </p:cNvPr>
              <p:cNvSpPr/>
              <p:nvPr/>
            </p:nvSpPr>
            <p:spPr>
              <a:xfrm>
                <a:off x="5406580" y="3448145"/>
                <a:ext cx="180975" cy="180975"/>
              </a:xfrm>
              <a:custGeom>
                <a:avLst/>
                <a:gdLst>
                  <a:gd name="connsiteX0" fmla="*/ 14288 w 180975"/>
                  <a:gd name="connsiteY0" fmla="*/ 56579 h 180975"/>
                  <a:gd name="connsiteX1" fmla="*/ 60674 w 180975"/>
                  <a:gd name="connsiteY1" fmla="*/ 54578 h 180975"/>
                  <a:gd name="connsiteX2" fmla="*/ 75152 w 180975"/>
                  <a:gd name="connsiteY2" fmla="*/ 107061 h 180975"/>
                  <a:gd name="connsiteX3" fmla="*/ 125730 w 180975"/>
                  <a:gd name="connsiteY3" fmla="*/ 121920 h 180975"/>
                  <a:gd name="connsiteX4" fmla="*/ 124301 w 180975"/>
                  <a:gd name="connsiteY4" fmla="*/ 167926 h 180975"/>
                  <a:gd name="connsiteX5" fmla="*/ 141256 w 180975"/>
                  <a:gd name="connsiteY5" fmla="*/ 175831 h 180975"/>
                  <a:gd name="connsiteX6" fmla="*/ 149923 w 180975"/>
                  <a:gd name="connsiteY6" fmla="*/ 170212 h 180975"/>
                  <a:gd name="connsiteX7" fmla="*/ 174308 w 180975"/>
                  <a:gd name="connsiteY7" fmla="*/ 146113 h 180975"/>
                  <a:gd name="connsiteX8" fmla="*/ 37338 w 180975"/>
                  <a:gd name="connsiteY8" fmla="*/ 7144 h 180975"/>
                  <a:gd name="connsiteX9" fmla="*/ 12859 w 180975"/>
                  <a:gd name="connsiteY9" fmla="*/ 31337 h 180975"/>
                  <a:gd name="connsiteX10" fmla="*/ 7144 w 180975"/>
                  <a:gd name="connsiteY10" fmla="*/ 39910 h 180975"/>
                  <a:gd name="connsiteX11" fmla="*/ 14288 w 180975"/>
                  <a:gd name="connsiteY11" fmla="*/ 56579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80975">
                    <a:moveTo>
                      <a:pt x="14288" y="56579"/>
                    </a:moveTo>
                    <a:cubicBezTo>
                      <a:pt x="19145" y="61436"/>
                      <a:pt x="60674" y="54578"/>
                      <a:pt x="60674" y="54578"/>
                    </a:cubicBezTo>
                    <a:cubicBezTo>
                      <a:pt x="60674" y="54578"/>
                      <a:pt x="66008" y="97822"/>
                      <a:pt x="75152" y="107061"/>
                    </a:cubicBezTo>
                    <a:cubicBezTo>
                      <a:pt x="83248" y="115252"/>
                      <a:pt x="117824" y="120777"/>
                      <a:pt x="125730" y="121920"/>
                    </a:cubicBezTo>
                    <a:cubicBezTo>
                      <a:pt x="124778" y="128111"/>
                      <a:pt x="119729" y="163354"/>
                      <a:pt x="124301" y="167926"/>
                    </a:cubicBezTo>
                    <a:cubicBezTo>
                      <a:pt x="128111" y="171640"/>
                      <a:pt x="136970" y="174688"/>
                      <a:pt x="141256" y="175831"/>
                    </a:cubicBezTo>
                    <a:lnTo>
                      <a:pt x="149923" y="170212"/>
                    </a:lnTo>
                    <a:lnTo>
                      <a:pt x="174308" y="146113"/>
                    </a:lnTo>
                    <a:lnTo>
                      <a:pt x="37338" y="7144"/>
                    </a:lnTo>
                    <a:lnTo>
                      <a:pt x="12859" y="31337"/>
                    </a:lnTo>
                    <a:lnTo>
                      <a:pt x="7144" y="39910"/>
                    </a:lnTo>
                    <a:cubicBezTo>
                      <a:pt x="8287" y="44291"/>
                      <a:pt x="10763" y="52959"/>
                      <a:pt x="14288" y="565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4" name="Freeform: Shape 121">
                <a:extLst>
                  <a:ext uri="{FF2B5EF4-FFF2-40B4-BE49-F238E27FC236}">
                    <a16:creationId xmlns:a16="http://schemas.microsoft.com/office/drawing/2014/main" xmlns="" id="{7C6AF02F-CDE6-4E37-9A7F-055496186F33}"/>
                  </a:ext>
                </a:extLst>
              </p:cNvPr>
              <p:cNvSpPr/>
              <p:nvPr/>
            </p:nvSpPr>
            <p:spPr>
              <a:xfrm>
                <a:off x="5528988" y="1770316"/>
                <a:ext cx="1762125" cy="1847850"/>
              </a:xfrm>
              <a:custGeom>
                <a:avLst/>
                <a:gdLst>
                  <a:gd name="connsiteX0" fmla="*/ 11323 w 1762125"/>
                  <a:gd name="connsiteY0" fmla="*/ 1793843 h 1847850"/>
                  <a:gd name="connsiteX1" fmla="*/ 8752 w 1762125"/>
                  <a:gd name="connsiteY1" fmla="*/ 1840230 h 1847850"/>
                  <a:gd name="connsiteX2" fmla="*/ 27516 w 1762125"/>
                  <a:gd name="connsiteY2" fmla="*/ 1848136 h 1847850"/>
                  <a:gd name="connsiteX3" fmla="*/ 638354 w 1762125"/>
                  <a:gd name="connsiteY3" fmla="*/ 1244441 h 1847850"/>
                  <a:gd name="connsiteX4" fmla="*/ 1249192 w 1762125"/>
                  <a:gd name="connsiteY4" fmla="*/ 640747 h 1847850"/>
                  <a:gd name="connsiteX5" fmla="*/ 1756018 w 1762125"/>
                  <a:gd name="connsiteY5" fmla="*/ 7144 h 1847850"/>
                  <a:gd name="connsiteX6" fmla="*/ 1381018 w 1762125"/>
                  <a:gd name="connsiteY6" fmla="*/ 363093 h 1847850"/>
                  <a:gd name="connsiteX7" fmla="*/ 11323 w 1762125"/>
                  <a:gd name="connsiteY7" fmla="*/ 1793843 h 184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2125" h="1847850">
                    <a:moveTo>
                      <a:pt x="11323" y="1793843"/>
                    </a:moveTo>
                    <a:cubicBezTo>
                      <a:pt x="11323" y="1793843"/>
                      <a:pt x="3989" y="1835372"/>
                      <a:pt x="8752" y="1840230"/>
                    </a:cubicBezTo>
                    <a:cubicBezTo>
                      <a:pt x="13609" y="1845088"/>
                      <a:pt x="27516" y="1848136"/>
                      <a:pt x="27516" y="1848136"/>
                    </a:cubicBezTo>
                    <a:lnTo>
                      <a:pt x="638354" y="1244441"/>
                    </a:lnTo>
                    <a:lnTo>
                      <a:pt x="1249192" y="640747"/>
                    </a:lnTo>
                    <a:lnTo>
                      <a:pt x="1756018" y="7144"/>
                    </a:lnTo>
                    <a:lnTo>
                      <a:pt x="1381018" y="363093"/>
                    </a:lnTo>
                    <a:lnTo>
                      <a:pt x="11323" y="1793843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 dirty="0"/>
              </a:p>
            </p:txBody>
          </p:sp>
          <p:sp>
            <p:nvSpPr>
              <p:cNvPr id="105" name="Freeform: Shape 122">
                <a:extLst>
                  <a:ext uri="{FF2B5EF4-FFF2-40B4-BE49-F238E27FC236}">
                    <a16:creationId xmlns:a16="http://schemas.microsoft.com/office/drawing/2014/main" xmlns="" id="{99512684-F390-4E0F-8EC9-B323247DD711}"/>
                  </a:ext>
                </a:extLst>
              </p:cNvPr>
              <p:cNvSpPr/>
              <p:nvPr/>
            </p:nvSpPr>
            <p:spPr>
              <a:xfrm>
                <a:off x="5412392" y="1770411"/>
                <a:ext cx="1876425" cy="1733550"/>
              </a:xfrm>
              <a:custGeom>
                <a:avLst/>
                <a:gdLst>
                  <a:gd name="connsiteX0" fmla="*/ 1872710 w 1876425"/>
                  <a:gd name="connsiteY0" fmla="*/ 7144 h 1733550"/>
                  <a:gd name="connsiteX1" fmla="*/ 1228820 w 1876425"/>
                  <a:gd name="connsiteY1" fmla="*/ 501872 h 1733550"/>
                  <a:gd name="connsiteX2" fmla="*/ 617982 w 1876425"/>
                  <a:gd name="connsiteY2" fmla="*/ 1105567 h 1733550"/>
                  <a:gd name="connsiteX3" fmla="*/ 7144 w 1876425"/>
                  <a:gd name="connsiteY3" fmla="*/ 1709261 h 1733550"/>
                  <a:gd name="connsiteX4" fmla="*/ 14859 w 1876425"/>
                  <a:gd name="connsiteY4" fmla="*/ 1728121 h 1733550"/>
                  <a:gd name="connsiteX5" fmla="*/ 61150 w 1876425"/>
                  <a:gd name="connsiteY5" fmla="*/ 1726121 h 1733550"/>
                  <a:gd name="connsiteX6" fmla="*/ 1872710 w 1876425"/>
                  <a:gd name="connsiteY6" fmla="*/ 7144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425" h="1733550">
                    <a:moveTo>
                      <a:pt x="1872710" y="7144"/>
                    </a:moveTo>
                    <a:lnTo>
                      <a:pt x="1228820" y="501872"/>
                    </a:lnTo>
                    <a:lnTo>
                      <a:pt x="617982" y="1105567"/>
                    </a:lnTo>
                    <a:lnTo>
                      <a:pt x="7144" y="1709261"/>
                    </a:lnTo>
                    <a:cubicBezTo>
                      <a:pt x="7144" y="1709261"/>
                      <a:pt x="10096" y="1723263"/>
                      <a:pt x="14859" y="1728121"/>
                    </a:cubicBezTo>
                    <a:cubicBezTo>
                      <a:pt x="19717" y="1732979"/>
                      <a:pt x="61150" y="1726121"/>
                      <a:pt x="61150" y="1726121"/>
                    </a:cubicBezTo>
                    <a:lnTo>
                      <a:pt x="1872710" y="714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6" name="Freeform: Shape 123">
                <a:extLst>
                  <a:ext uri="{FF2B5EF4-FFF2-40B4-BE49-F238E27FC236}">
                    <a16:creationId xmlns:a16="http://schemas.microsoft.com/office/drawing/2014/main" xmlns="" id="{CBA88811-D606-498B-B4ED-6DBEA9193AED}"/>
                  </a:ext>
                </a:extLst>
              </p:cNvPr>
              <p:cNvSpPr/>
              <p:nvPr/>
            </p:nvSpPr>
            <p:spPr>
              <a:xfrm>
                <a:off x="5466397" y="1763894"/>
                <a:ext cx="1828801" cy="1800225"/>
              </a:xfrm>
              <a:custGeom>
                <a:avLst/>
                <a:gdLst>
                  <a:gd name="connsiteX0" fmla="*/ 1420273 w 1828800"/>
                  <a:gd name="connsiteY0" fmla="*/ 400947 h 1800225"/>
                  <a:gd name="connsiteX1" fmla="*/ 1828229 w 1828800"/>
                  <a:gd name="connsiteY1" fmla="*/ 7279 h 1800225"/>
                  <a:gd name="connsiteX2" fmla="*/ 1267873 w 1828800"/>
                  <a:gd name="connsiteY2" fmla="*/ 586685 h 1800225"/>
                  <a:gd name="connsiteX3" fmla="*/ 665893 w 1828800"/>
                  <a:gd name="connsiteY3" fmla="*/ 1215239 h 1800225"/>
                  <a:gd name="connsiteX4" fmla="*/ 73914 w 1828800"/>
                  <a:gd name="connsiteY4" fmla="*/ 1800265 h 1800225"/>
                  <a:gd name="connsiteX5" fmla="*/ 21622 w 1828800"/>
                  <a:gd name="connsiteY5" fmla="*/ 1785120 h 1800225"/>
                  <a:gd name="connsiteX6" fmla="*/ 7144 w 1828800"/>
                  <a:gd name="connsiteY6" fmla="*/ 1732637 h 1800225"/>
                  <a:gd name="connsiteX7" fmla="*/ 599027 w 1828800"/>
                  <a:gd name="connsiteY7" fmla="*/ 1147612 h 1800225"/>
                  <a:gd name="connsiteX8" fmla="*/ 1420273 w 1828800"/>
                  <a:gd name="connsiteY8" fmla="*/ 400947 h 180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8800" h="1800225">
                    <a:moveTo>
                      <a:pt x="1420273" y="400947"/>
                    </a:moveTo>
                    <a:cubicBezTo>
                      <a:pt x="1420273" y="400947"/>
                      <a:pt x="1819751" y="-1294"/>
                      <a:pt x="1828229" y="7279"/>
                    </a:cubicBezTo>
                    <a:cubicBezTo>
                      <a:pt x="1836801" y="16042"/>
                      <a:pt x="1267873" y="586685"/>
                      <a:pt x="1267873" y="586685"/>
                    </a:cubicBezTo>
                    <a:lnTo>
                      <a:pt x="665893" y="1215239"/>
                    </a:lnTo>
                    <a:lnTo>
                      <a:pt x="73914" y="1800265"/>
                    </a:lnTo>
                    <a:cubicBezTo>
                      <a:pt x="73914" y="1800265"/>
                      <a:pt x="30671" y="1794455"/>
                      <a:pt x="21622" y="1785120"/>
                    </a:cubicBezTo>
                    <a:cubicBezTo>
                      <a:pt x="12478" y="1775881"/>
                      <a:pt x="7144" y="1732637"/>
                      <a:pt x="7144" y="1732637"/>
                    </a:cubicBezTo>
                    <a:lnTo>
                      <a:pt x="599027" y="1147612"/>
                    </a:lnTo>
                    <a:lnTo>
                      <a:pt x="1420273" y="400947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7" name="Freeform: Shape 124">
                <a:extLst>
                  <a:ext uri="{FF2B5EF4-FFF2-40B4-BE49-F238E27FC236}">
                    <a16:creationId xmlns:a16="http://schemas.microsoft.com/office/drawing/2014/main" xmlns="" id="{95EAC431-CBBD-43CF-B629-45C557136A0A}"/>
                  </a:ext>
                </a:extLst>
              </p:cNvPr>
              <p:cNvSpPr/>
              <p:nvPr/>
            </p:nvSpPr>
            <p:spPr>
              <a:xfrm>
                <a:off x="5100733" y="3708844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311" y="203454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8" name="Freeform: Shape 125">
                <a:extLst>
                  <a:ext uri="{FF2B5EF4-FFF2-40B4-BE49-F238E27FC236}">
                    <a16:creationId xmlns:a16="http://schemas.microsoft.com/office/drawing/2014/main" xmlns="" id="{0C1C9D16-3226-4778-A773-ABE6477E87C4}"/>
                  </a:ext>
                </a:extLst>
              </p:cNvPr>
              <p:cNvSpPr/>
              <p:nvPr/>
            </p:nvSpPr>
            <p:spPr>
              <a:xfrm>
                <a:off x="5023295" y="3786663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50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50"/>
                    </a:cubicBezTo>
                    <a:cubicBezTo>
                      <a:pt x="204216" y="203550"/>
                      <a:pt x="34385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09" name="Freeform: Shape 126">
                <a:extLst>
                  <a:ext uri="{FF2B5EF4-FFF2-40B4-BE49-F238E27FC236}">
                    <a16:creationId xmlns:a16="http://schemas.microsoft.com/office/drawing/2014/main" xmlns="" id="{296FB1D7-178C-4719-AD8B-EC18CC2F2F1F}"/>
                  </a:ext>
                </a:extLst>
              </p:cNvPr>
              <p:cNvSpPr/>
              <p:nvPr/>
            </p:nvSpPr>
            <p:spPr>
              <a:xfrm>
                <a:off x="4942332" y="3871436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216" y="203454"/>
                      <a:pt x="34385" y="131826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0" name="Freeform: Shape 127">
                <a:extLst>
                  <a:ext uri="{FF2B5EF4-FFF2-40B4-BE49-F238E27FC236}">
                    <a16:creationId xmlns:a16="http://schemas.microsoft.com/office/drawing/2014/main" xmlns="" id="{21E45A62-2954-47EF-8F36-7E1A7DC2A160}"/>
                  </a:ext>
                </a:extLst>
              </p:cNvPr>
              <p:cNvSpPr/>
              <p:nvPr/>
            </p:nvSpPr>
            <p:spPr>
              <a:xfrm>
                <a:off x="4852702" y="3964781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580"/>
                      <a:pt x="204311" y="203549"/>
                    </a:cubicBezTo>
                    <a:cubicBezTo>
                      <a:pt x="204311" y="203549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1" name="Freeform: Shape 128">
                <a:extLst>
                  <a:ext uri="{FF2B5EF4-FFF2-40B4-BE49-F238E27FC236}">
                    <a16:creationId xmlns:a16="http://schemas.microsoft.com/office/drawing/2014/main" xmlns="" id="{DB46F67A-9AEB-4376-B066-BC62EF9DB69A}"/>
                  </a:ext>
                </a:extLst>
              </p:cNvPr>
              <p:cNvSpPr/>
              <p:nvPr/>
            </p:nvSpPr>
            <p:spPr>
              <a:xfrm>
                <a:off x="5100733" y="3708844"/>
                <a:ext cx="209550" cy="209550"/>
              </a:xfrm>
              <a:custGeom>
                <a:avLst/>
                <a:gdLst>
                  <a:gd name="connsiteX0" fmla="*/ 7144 w 209550"/>
                  <a:gd name="connsiteY0" fmla="*/ 7144 h 209550"/>
                  <a:gd name="connsiteX1" fmla="*/ 204311 w 209550"/>
                  <a:gd name="connsiteY1" fmla="*/ 203549 h 209550"/>
                  <a:gd name="connsiteX2" fmla="*/ 7144 w 209550"/>
                  <a:gd name="connsiteY2" fmla="*/ 714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9550" h="209550">
                    <a:moveTo>
                      <a:pt x="7144" y="7144"/>
                    </a:moveTo>
                    <a:cubicBezTo>
                      <a:pt x="7144" y="7144"/>
                      <a:pt x="107918" y="68485"/>
                      <a:pt x="204311" y="203549"/>
                    </a:cubicBezTo>
                    <a:cubicBezTo>
                      <a:pt x="204311" y="203454"/>
                      <a:pt x="34480" y="131921"/>
                      <a:pt x="7144" y="7144"/>
                    </a:cubicBezTo>
                    <a:close/>
                  </a:path>
                </a:pathLst>
              </a:custGeom>
              <a:solidFill>
                <a:srgbClr val="4A4A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2" name="Freeform: Shape 129">
                <a:extLst>
                  <a:ext uri="{FF2B5EF4-FFF2-40B4-BE49-F238E27FC236}">
                    <a16:creationId xmlns:a16="http://schemas.microsoft.com/office/drawing/2014/main" xmlns="" id="{8D27DDF2-DEE3-441F-98FB-FA2FEFEBA48C}"/>
                  </a:ext>
                </a:extLst>
              </p:cNvPr>
              <p:cNvSpPr/>
              <p:nvPr/>
            </p:nvSpPr>
            <p:spPr>
              <a:xfrm>
                <a:off x="4799362" y="3387661"/>
                <a:ext cx="828675" cy="828675"/>
              </a:xfrm>
              <a:custGeom>
                <a:avLst/>
                <a:gdLst>
                  <a:gd name="connsiteX0" fmla="*/ 175451 w 828675"/>
                  <a:gd name="connsiteY0" fmla="*/ 829628 h 828675"/>
                  <a:gd name="connsiteX1" fmla="*/ 7144 w 828675"/>
                  <a:gd name="connsiteY1" fmla="*/ 661988 h 828675"/>
                  <a:gd name="connsiteX2" fmla="*/ 659416 w 828675"/>
                  <a:gd name="connsiteY2" fmla="*/ 7144 h 828675"/>
                  <a:gd name="connsiteX3" fmla="*/ 827722 w 828675"/>
                  <a:gd name="connsiteY3" fmla="*/ 17478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8675" h="828675">
                    <a:moveTo>
                      <a:pt x="175451" y="829628"/>
                    </a:moveTo>
                    <a:lnTo>
                      <a:pt x="7144" y="661988"/>
                    </a:lnTo>
                    <a:lnTo>
                      <a:pt x="659416" y="7144"/>
                    </a:lnTo>
                    <a:lnTo>
                      <a:pt x="827722" y="174784"/>
                    </a:lnTo>
                    <a:close/>
                  </a:path>
                </a:pathLst>
              </a:custGeom>
              <a:solidFill>
                <a:srgbClr val="726F7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3" name="Freeform: Shape 130">
                <a:extLst>
                  <a:ext uri="{FF2B5EF4-FFF2-40B4-BE49-F238E27FC236}">
                    <a16:creationId xmlns:a16="http://schemas.microsoft.com/office/drawing/2014/main" xmlns="" id="{8B1F5CC7-F363-4D3D-9896-60881DE5F7EB}"/>
                  </a:ext>
                </a:extLst>
              </p:cNvPr>
              <p:cNvSpPr/>
              <p:nvPr/>
            </p:nvSpPr>
            <p:spPr>
              <a:xfrm>
                <a:off x="5132356" y="3224022"/>
                <a:ext cx="666750" cy="666750"/>
              </a:xfrm>
              <a:custGeom>
                <a:avLst/>
                <a:gdLst>
                  <a:gd name="connsiteX0" fmla="*/ 207741 w 666750"/>
                  <a:gd name="connsiteY0" fmla="*/ 663512 h 666750"/>
                  <a:gd name="connsiteX1" fmla="*/ 662464 w 666750"/>
                  <a:gd name="connsiteY1" fmla="*/ 206978 h 666750"/>
                  <a:gd name="connsiteX2" fmla="*/ 461867 w 666750"/>
                  <a:gd name="connsiteY2" fmla="*/ 7144 h 666750"/>
                  <a:gd name="connsiteX3" fmla="*/ 7144 w 666750"/>
                  <a:gd name="connsiteY3" fmla="*/ 463677 h 666750"/>
                  <a:gd name="connsiteX4" fmla="*/ 207741 w 666750"/>
                  <a:gd name="connsiteY4" fmla="*/ 663512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0" h="666750">
                    <a:moveTo>
                      <a:pt x="207741" y="663512"/>
                    </a:moveTo>
                    <a:lnTo>
                      <a:pt x="662464" y="206978"/>
                    </a:lnTo>
                    <a:lnTo>
                      <a:pt x="461867" y="7144"/>
                    </a:lnTo>
                    <a:lnTo>
                      <a:pt x="7144" y="463677"/>
                    </a:lnTo>
                    <a:cubicBezTo>
                      <a:pt x="7144" y="463677"/>
                      <a:pt x="53435" y="583216"/>
                      <a:pt x="207741" y="663512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xmlns="" id="{FA30A34E-0B6D-471F-8390-B85503D0D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1175" y="3188782"/>
                <a:ext cx="257175" cy="247650"/>
              </a:xfrm>
              <a:custGeom>
                <a:avLst/>
                <a:gdLst>
                  <a:gd name="connsiteX0" fmla="*/ 0 w 257175"/>
                  <a:gd name="connsiteY0" fmla="*/ 0 h 247650"/>
                  <a:gd name="connsiteX1" fmla="*/ 257175 w 257175"/>
                  <a:gd name="connsiteY1" fmla="*/ 0 h 247650"/>
                  <a:gd name="connsiteX2" fmla="*/ 257175 w 257175"/>
                  <a:gd name="connsiteY2" fmla="*/ 247650 h 247650"/>
                  <a:gd name="connsiteX3" fmla="*/ 0 w 257175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47650">
                    <a:moveTo>
                      <a:pt x="0" y="0"/>
                    </a:moveTo>
                    <a:lnTo>
                      <a:pt x="257175" y="0"/>
                    </a:lnTo>
                    <a:lnTo>
                      <a:pt x="257175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115" name="Freeform: Shape 132">
                <a:extLst>
                  <a:ext uri="{FF2B5EF4-FFF2-40B4-BE49-F238E27FC236}">
                    <a16:creationId xmlns:a16="http://schemas.microsoft.com/office/drawing/2014/main" xmlns="" id="{C1992BDD-0359-44BA-8760-6645046852FE}"/>
                  </a:ext>
                </a:extLst>
              </p:cNvPr>
              <p:cNvSpPr/>
              <p:nvPr/>
            </p:nvSpPr>
            <p:spPr>
              <a:xfrm>
                <a:off x="5068538" y="3708844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96"/>
                      <a:pt x="208883" y="231172"/>
                    </a:cubicBezTo>
                    <a:lnTo>
                      <a:pt x="236411" y="203454"/>
                    </a:lnTo>
                    <a:cubicBezTo>
                      <a:pt x="236506" y="203454"/>
                      <a:pt x="76581" y="117729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6" name="Freeform: Shape 133">
                <a:extLst>
                  <a:ext uri="{FF2B5EF4-FFF2-40B4-BE49-F238E27FC236}">
                    <a16:creationId xmlns:a16="http://schemas.microsoft.com/office/drawing/2014/main" xmlns="" id="{F9D6F53E-FB7B-47EF-A469-4CB8A4FC17C8}"/>
                  </a:ext>
                </a:extLst>
              </p:cNvPr>
              <p:cNvSpPr/>
              <p:nvPr/>
            </p:nvSpPr>
            <p:spPr>
              <a:xfrm>
                <a:off x="5068538" y="3708844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96"/>
                      <a:pt x="208883" y="231172"/>
                    </a:cubicBezTo>
                    <a:lnTo>
                      <a:pt x="236411" y="203454"/>
                    </a:lnTo>
                    <a:cubicBezTo>
                      <a:pt x="236506" y="203454"/>
                      <a:pt x="76581" y="117729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7" name="Freeform: Shape 134">
                <a:extLst>
                  <a:ext uri="{FF2B5EF4-FFF2-40B4-BE49-F238E27FC236}">
                    <a16:creationId xmlns:a16="http://schemas.microsoft.com/office/drawing/2014/main" xmlns="" id="{38817B51-2F9C-4D40-9AA7-65A23A037A1D}"/>
                  </a:ext>
                </a:extLst>
              </p:cNvPr>
              <p:cNvSpPr/>
              <p:nvPr/>
            </p:nvSpPr>
            <p:spPr>
              <a:xfrm>
                <a:off x="4991100" y="3786663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4 h 238125"/>
                  <a:gd name="connsiteX2" fmla="*/ 208883 w 238125"/>
                  <a:gd name="connsiteY2" fmla="*/ 231172 h 238125"/>
                  <a:gd name="connsiteX3" fmla="*/ 236411 w 238125"/>
                  <a:gd name="connsiteY3" fmla="*/ 203454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4"/>
                    </a:lnTo>
                    <a:cubicBezTo>
                      <a:pt x="7144" y="39434"/>
                      <a:pt x="54007" y="160401"/>
                      <a:pt x="208883" y="231172"/>
                    </a:cubicBezTo>
                    <a:lnTo>
                      <a:pt x="236411" y="203454"/>
                    </a:lnTo>
                    <a:cubicBezTo>
                      <a:pt x="236411" y="203550"/>
                      <a:pt x="76486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8" name="Freeform: Shape 135">
                <a:extLst>
                  <a:ext uri="{FF2B5EF4-FFF2-40B4-BE49-F238E27FC236}">
                    <a16:creationId xmlns:a16="http://schemas.microsoft.com/office/drawing/2014/main" xmlns="" id="{0C150728-AC50-48EF-B959-6135B8DBC4A2}"/>
                  </a:ext>
                </a:extLst>
              </p:cNvPr>
              <p:cNvSpPr/>
              <p:nvPr/>
            </p:nvSpPr>
            <p:spPr>
              <a:xfrm>
                <a:off x="4910138" y="3871436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3 h 238125"/>
                  <a:gd name="connsiteX2" fmla="*/ 208883 w 238125"/>
                  <a:gd name="connsiteY2" fmla="*/ 231172 h 238125"/>
                  <a:gd name="connsiteX3" fmla="*/ 236411 w 238125"/>
                  <a:gd name="connsiteY3" fmla="*/ 203549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3"/>
                    </a:lnTo>
                    <a:cubicBezTo>
                      <a:pt x="7144" y="39433"/>
                      <a:pt x="54007" y="160401"/>
                      <a:pt x="208883" y="231172"/>
                    </a:cubicBezTo>
                    <a:lnTo>
                      <a:pt x="236411" y="203549"/>
                    </a:lnTo>
                    <a:cubicBezTo>
                      <a:pt x="236411" y="203454"/>
                      <a:pt x="76486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  <p:sp>
            <p:nvSpPr>
              <p:cNvPr id="119" name="Freeform: Shape 136">
                <a:extLst>
                  <a:ext uri="{FF2B5EF4-FFF2-40B4-BE49-F238E27FC236}">
                    <a16:creationId xmlns:a16="http://schemas.microsoft.com/office/drawing/2014/main" xmlns="" id="{65E6D0BC-54EA-47AD-813A-347051B0C6BC}"/>
                  </a:ext>
                </a:extLst>
              </p:cNvPr>
              <p:cNvSpPr/>
              <p:nvPr/>
            </p:nvSpPr>
            <p:spPr>
              <a:xfrm>
                <a:off x="4820507" y="3964781"/>
                <a:ext cx="238125" cy="238125"/>
              </a:xfrm>
              <a:custGeom>
                <a:avLst/>
                <a:gdLst>
                  <a:gd name="connsiteX0" fmla="*/ 39338 w 238125"/>
                  <a:gd name="connsiteY0" fmla="*/ 7144 h 238125"/>
                  <a:gd name="connsiteX1" fmla="*/ 7144 w 238125"/>
                  <a:gd name="connsiteY1" fmla="*/ 39434 h 238125"/>
                  <a:gd name="connsiteX2" fmla="*/ 208883 w 238125"/>
                  <a:gd name="connsiteY2" fmla="*/ 231172 h 238125"/>
                  <a:gd name="connsiteX3" fmla="*/ 236411 w 238125"/>
                  <a:gd name="connsiteY3" fmla="*/ 203549 h 238125"/>
                  <a:gd name="connsiteX4" fmla="*/ 39338 w 238125"/>
                  <a:gd name="connsiteY4" fmla="*/ 7144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125" h="238125">
                    <a:moveTo>
                      <a:pt x="39338" y="7144"/>
                    </a:moveTo>
                    <a:lnTo>
                      <a:pt x="7144" y="39434"/>
                    </a:lnTo>
                    <a:cubicBezTo>
                      <a:pt x="7144" y="39434"/>
                      <a:pt x="54007" y="160401"/>
                      <a:pt x="208883" y="231172"/>
                    </a:cubicBezTo>
                    <a:lnTo>
                      <a:pt x="236411" y="203549"/>
                    </a:lnTo>
                    <a:cubicBezTo>
                      <a:pt x="236506" y="203549"/>
                      <a:pt x="76581" y="117634"/>
                      <a:pt x="39338" y="7144"/>
                    </a:cubicBezTo>
                    <a:close/>
                  </a:path>
                </a:pathLst>
              </a:custGeom>
              <a:solidFill>
                <a:srgbClr val="9E9D9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sz="1350"/>
              </a:p>
            </p:txBody>
          </p:sp>
        </p:grpSp>
      </p:grpSp>
    </p:spTree>
  </p:cSld>
  <p:clrMapOvr>
    <a:masterClrMapping/>
  </p:clrMapOvr>
  <p:transition advClick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3 -0.07037 L -0.20087 0.225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" y="1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-0.20208 0.00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75 0.07778 L -0.19792 -0.2140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" y="-1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783 0.0037 L -1.94444E-6 7.40741E-7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7708 0.0037 L -3.33333E-6 2.22222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5208 -0.0037 L -3.33333E-6 1.11022E-1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2496" y="4145982"/>
            <a:ext cx="7638598" cy="5693866"/>
            <a:chOff x="0" y="-9525"/>
            <a:chExt cx="10184797" cy="75918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184797" cy="7591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603" lvl="1" indent="-431801">
                <a:lnSpc>
                  <a:spcPts val="4800"/>
                </a:lnSpc>
                <a:buFont typeface="Arial"/>
                <a:buChar char="•"/>
              </a:pPr>
              <a:r>
                <a:rPr lang="en-US" sz="4000" b="1" dirty="0" smtClean="0">
                  <a:latin typeface="Open Sauce Bold"/>
                </a:rPr>
                <a:t>Qualitative research</a:t>
              </a:r>
            </a:p>
            <a:p>
              <a:pPr marL="863603" lvl="1" indent="-431801">
                <a:lnSpc>
                  <a:spcPts val="4800"/>
                </a:lnSpc>
              </a:pPr>
              <a:r>
                <a:rPr lang="en-US" sz="4000" b="1" dirty="0" smtClean="0">
                  <a:latin typeface="Open Sauce Bold"/>
                </a:rPr>
                <a:t> </a:t>
              </a:r>
            </a:p>
            <a:p>
              <a:pPr marL="863603" lvl="1" indent="-431801">
                <a:lnSpc>
                  <a:spcPts val="4800"/>
                </a:lnSpc>
                <a:buFont typeface="Arial"/>
                <a:buChar char="•"/>
              </a:pPr>
              <a:r>
                <a:rPr lang="en-US" sz="4000" b="1" dirty="0" smtClean="0">
                  <a:latin typeface="Open Sauce Bold"/>
                </a:rPr>
                <a:t>Quantitative research</a:t>
              </a:r>
            </a:p>
            <a:p>
              <a:pPr marL="863603" lvl="1" indent="-431801">
                <a:lnSpc>
                  <a:spcPts val="4800"/>
                </a:lnSpc>
                <a:buFont typeface="Arial"/>
                <a:buChar char="•"/>
              </a:pPr>
              <a:endParaRPr lang="en-US" sz="4000" b="1" dirty="0" smtClean="0">
                <a:latin typeface="Open Sauce Bold"/>
              </a:endParaRPr>
            </a:p>
            <a:p>
              <a:pPr marL="863603" lvl="1" indent="-431801">
                <a:lnSpc>
                  <a:spcPts val="4800"/>
                </a:lnSpc>
                <a:buFont typeface="Arial"/>
                <a:buChar char="•"/>
              </a:pPr>
              <a:r>
                <a:rPr lang="en-US" sz="4000" b="1" dirty="0" smtClean="0">
                  <a:latin typeface="Open Sauce Bold"/>
                </a:rPr>
                <a:t>Sampling</a:t>
              </a:r>
            </a:p>
            <a:p>
              <a:pPr marL="863603" lvl="1" indent="-431801">
                <a:lnSpc>
                  <a:spcPts val="4800"/>
                </a:lnSpc>
                <a:buFont typeface="Arial"/>
                <a:buChar char="•"/>
              </a:pPr>
              <a:endParaRPr lang="en-US" sz="4000" b="1" dirty="0" smtClean="0">
                <a:latin typeface="Open Sauce Bold"/>
              </a:endParaRPr>
            </a:p>
            <a:p>
              <a:pPr marL="863603" lvl="1" indent="-431801">
                <a:lnSpc>
                  <a:spcPts val="4800"/>
                </a:lnSpc>
                <a:buFont typeface="Arial"/>
                <a:buChar char="•"/>
              </a:pPr>
              <a:r>
                <a:rPr lang="en-US" sz="4000" b="1" dirty="0" smtClean="0">
                  <a:latin typeface="Open Sauce Bold"/>
                </a:rPr>
                <a:t>Quantitative analysis</a:t>
              </a:r>
            </a:p>
            <a:p>
              <a:pPr>
                <a:lnSpc>
                  <a:spcPts val="5400"/>
                </a:lnSpc>
              </a:pPr>
              <a:endParaRPr smtClean="0"/>
            </a:p>
            <a:p>
              <a:pPr algn="l">
                <a:lnSpc>
                  <a:spcPts val="5400"/>
                </a:lnSpc>
              </a:pPr>
              <a:endParaRPr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336297" y="82525"/>
              <a:ext cx="572932" cy="572932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336297" y="907366"/>
              <a:ext cx="637306" cy="3119665"/>
              <a:chOff x="0" y="0"/>
              <a:chExt cx="904126" cy="442576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91326" y="3612968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336297" y="1732206"/>
              <a:ext cx="572932" cy="57293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336297" y="2557047"/>
              <a:ext cx="637306" cy="3095584"/>
              <a:chOff x="0" y="0"/>
              <a:chExt cx="904126" cy="439160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91326" y="3578805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3CBE23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48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36297" y="3381888"/>
              <a:ext cx="572932" cy="57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00672" y="5079698"/>
              <a:ext cx="572932" cy="572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 l="5678" r="48734"/>
          <a:stretch>
            <a:fillRect/>
          </a:stretch>
        </p:blipFill>
        <p:spPr>
          <a:xfrm>
            <a:off x="11197996" y="-94487"/>
            <a:ext cx="7090004" cy="10381487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11001976" y="3670006"/>
            <a:ext cx="392041" cy="5588294"/>
            <a:chOff x="0" y="0"/>
            <a:chExt cx="103254" cy="14718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254" cy="1471814"/>
            </a:xfrm>
            <a:custGeom>
              <a:avLst/>
              <a:gdLst/>
              <a:ahLst/>
              <a:cxnLst/>
              <a:rect l="l" t="t" r="r" b="b"/>
              <a:pathLst>
                <a:path w="103254" h="1471814">
                  <a:moveTo>
                    <a:pt x="0" y="0"/>
                  </a:moveTo>
                  <a:lnTo>
                    <a:pt x="103254" y="0"/>
                  </a:lnTo>
                  <a:lnTo>
                    <a:pt x="103254" y="1471814"/>
                  </a:lnTo>
                  <a:lnTo>
                    <a:pt x="0" y="1471814"/>
                  </a:lnTo>
                  <a:close/>
                </a:path>
              </a:pathLst>
            </a:custGeom>
            <a:solidFill>
              <a:srgbClr val="3CBE2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8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028700"/>
            <a:ext cx="9101342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smtClean="0">
                <a:solidFill>
                  <a:srgbClr val="282828"/>
                </a:solidFill>
                <a:latin typeface="Bevan"/>
              </a:rPr>
              <a:t>Research Methodology</a:t>
            </a:r>
            <a:endParaRPr lang="en-US" sz="8000" dirty="0">
              <a:solidFill>
                <a:srgbClr val="282828"/>
              </a:solidFill>
              <a:latin typeface="Bevan"/>
            </a:endParaRPr>
          </a:p>
        </p:txBody>
      </p:sp>
    </p:spTree>
  </p:cSld>
  <p:clrMapOvr>
    <a:masterClrMapping/>
  </p:clrMapOvr>
  <p:transition advClick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>
          <a:gsLst>
            <a:gs pos="0">
              <a:srgbClr val="CBCBCB"/>
            </a:gs>
            <a:gs pos="13000">
              <a:srgbClr val="5F5F5F"/>
            </a:gs>
            <a:gs pos="21001">
              <a:srgbClr val="5F5F5F"/>
            </a:gs>
            <a:gs pos="63000">
              <a:srgbClr val="FFFFFF"/>
            </a:gs>
            <a:gs pos="67000">
              <a:srgbClr val="B2B2B2"/>
            </a:gs>
            <a:gs pos="69000">
              <a:srgbClr val="292929"/>
            </a:gs>
            <a:gs pos="82001">
              <a:srgbClr val="777777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49B136E-2A1E-4145-A105-618989940E36}"/>
              </a:ext>
            </a:extLst>
          </p:cNvPr>
          <p:cNvSpPr/>
          <p:nvPr/>
        </p:nvSpPr>
        <p:spPr>
          <a:xfrm>
            <a:off x="5029200" y="419100"/>
            <a:ext cx="8382000" cy="4648200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4BBD1571-C413-43FC-A5EC-47B0ACD84CA7}"/>
              </a:ext>
            </a:extLst>
          </p:cNvPr>
          <p:cNvSpPr/>
          <p:nvPr/>
        </p:nvSpPr>
        <p:spPr>
          <a:xfrm>
            <a:off x="762000" y="5524500"/>
            <a:ext cx="7162800" cy="4457700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793AC-CB25-4317-86FA-8A3F324F7A81}"/>
              </a:ext>
            </a:extLst>
          </p:cNvPr>
          <p:cNvSpPr/>
          <p:nvPr/>
        </p:nvSpPr>
        <p:spPr>
          <a:xfrm>
            <a:off x="9677400" y="5753100"/>
            <a:ext cx="7382540" cy="376569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="" xmlns:a16="http://schemas.microsoft.com/office/drawing/2014/main" id="{D94A0F1C-C667-4D67-961D-05B68C9BB938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190736542"/>
              </p:ext>
            </p:extLst>
          </p:nvPr>
        </p:nvGraphicFramePr>
        <p:xfrm>
          <a:off x="4343400" y="342900"/>
          <a:ext cx="9829800" cy="472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Chart 88"/>
          <p:cNvGraphicFramePr/>
          <p:nvPr/>
        </p:nvGraphicFramePr>
        <p:xfrm>
          <a:off x="10058400" y="5295900"/>
          <a:ext cx="67818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0" name="Picture 2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18517383">
            <a:off x="11676793" y="1819070"/>
            <a:ext cx="3365083" cy="4006051"/>
          </a:xfrm>
          <a:prstGeom prst="rect">
            <a:avLst/>
          </a:prstGeom>
        </p:spPr>
      </p:pic>
      <p:graphicFrame>
        <p:nvGraphicFramePr>
          <p:cNvPr id="91" name="Chart 90"/>
          <p:cNvGraphicFramePr/>
          <p:nvPr/>
        </p:nvGraphicFramePr>
        <p:xfrm>
          <a:off x="838200" y="5448300"/>
          <a:ext cx="7010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15544800" y="41529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03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62000" y="39243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02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514600" y="4191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01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48000" y="3695700"/>
            <a:ext cx="6705600" cy="2123658"/>
          </a:xfrm>
          <a:prstGeom prst="rect">
            <a:avLst/>
          </a:prstGeom>
          <a:solidFill>
            <a:srgbClr val="CC0099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Open Sauce Bold"/>
              </a:rPr>
              <a:t>DATASET / MATERIALS</a:t>
            </a:r>
            <a:endParaRPr lang="en-US" sz="6600" b="1" dirty="0">
              <a:latin typeface="Open Sauce Bold"/>
            </a:endParaRPr>
          </a:p>
        </p:txBody>
      </p:sp>
    </p:spTree>
  </p:cSld>
  <p:clrMapOvr>
    <a:masterClrMapping/>
  </p:clrMapOvr>
  <p:transition advClick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36 0.62855 L -0.09297 -0.01219 " pathEditMode="relative" rAng="0" ptsTypes="AA">
                                      <p:cBhvr>
                                        <p:cTn id="116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" y="-32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2" presetID="1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1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category"/>
        </p:bldSub>
      </p:bldGraphic>
      <p:bldGraphic spid="89" grpId="0" uiExpand="1">
        <p:bldSub>
          <a:bldChart bld="categoryEl"/>
        </p:bldSub>
      </p:bldGraphic>
      <p:bldP spid="96" grpId="0" animBg="1"/>
      <p:bldP spid="9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/>
        </p:nvGraphicFramePr>
        <p:xfrm>
          <a:off x="6248400" y="952500"/>
          <a:ext cx="10972800" cy="853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990600" y="2933700"/>
            <a:ext cx="55626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evan" charset="0"/>
              </a:rPr>
              <a:t>1.      data centers emits 35.9 million metric tons </a:t>
            </a:r>
            <a:r>
              <a:rPr lang="en-US" sz="2400" dirty="0" err="1" smtClean="0">
                <a:latin typeface="Bevan" charset="0"/>
              </a:rPr>
              <a:t>CO₂e</a:t>
            </a:r>
            <a:r>
              <a:rPr lang="en-US" sz="2400" dirty="0" smtClean="0">
                <a:latin typeface="Bevan" charset="0"/>
              </a:rPr>
              <a:t> annually.</a:t>
            </a:r>
          </a:p>
          <a:p>
            <a:endParaRPr lang="en-US" sz="2400" dirty="0" smtClean="0">
              <a:latin typeface="Bevan" charset="0"/>
            </a:endParaRPr>
          </a:p>
          <a:p>
            <a:r>
              <a:rPr lang="en-US" sz="2400" dirty="0" smtClean="0">
                <a:latin typeface="Bevan" charset="0"/>
              </a:rPr>
              <a:t>2.      Manufacturing accounts for 60-85% of a personal computer's life cycle energy demand and 50-60% of mobile phone energy demand. Remanufacturing energy accounts for 5-30% of manufacturing energy in personal computers and 5% in mobile phones.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67600" y="15621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 smtClean="0">
                <a:latin typeface="Open Sauce Bold"/>
              </a:rPr>
              <a:t>Energy and Environmental Impact of </a:t>
            </a:r>
            <a:r>
              <a:rPr lang="en-US" sz="3200" b="1" u="sng" dirty="0" smtClean="0">
                <a:latin typeface="Open Sauce Bold"/>
              </a:rPr>
              <a:t>Google</a:t>
            </a:r>
          </a:p>
          <a:p>
            <a:pPr algn="ctr"/>
            <a:r>
              <a:rPr lang="en-US" sz="3200" dirty="0" smtClean="0">
                <a:latin typeface="Open Sauce Bold"/>
              </a:rPr>
              <a:t/>
            </a:r>
            <a:br>
              <a:rPr lang="en-US" sz="3200" dirty="0" smtClean="0">
                <a:latin typeface="Open Sauce Bold"/>
              </a:rPr>
            </a:br>
            <a:endParaRPr lang="en-US" sz="3200" dirty="0">
              <a:latin typeface="Open Sauce Bold"/>
            </a:endParaRPr>
          </a:p>
        </p:txBody>
      </p:sp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44444 L 0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42222 L -0.00208 -0.0308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BCBCB"/>
            </a:gs>
            <a:gs pos="13000">
              <a:srgbClr val="5F5F5F"/>
            </a:gs>
            <a:gs pos="21001">
              <a:srgbClr val="5F5F5F"/>
            </a:gs>
            <a:gs pos="63000">
              <a:srgbClr val="FFFFFF"/>
            </a:gs>
            <a:gs pos="67000">
              <a:srgbClr val="B2B2B2"/>
            </a:gs>
            <a:gs pos="69000">
              <a:srgbClr val="292929"/>
            </a:gs>
            <a:gs pos="82001">
              <a:srgbClr val="777777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0000"/>
          </a:blip>
          <a:srcRect l="9707" t="9890" r="10073" b="98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B49B136E-2A1E-4145-A105-618989940E36}"/>
              </a:ext>
            </a:extLst>
          </p:cNvPr>
          <p:cNvSpPr/>
          <p:nvPr/>
        </p:nvSpPr>
        <p:spPr>
          <a:xfrm>
            <a:off x="4953000" y="647700"/>
            <a:ext cx="8382000" cy="4648200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60793AC-CB25-4317-86FA-8A3F324F7A81}"/>
              </a:ext>
            </a:extLst>
          </p:cNvPr>
          <p:cNvSpPr/>
          <p:nvPr/>
        </p:nvSpPr>
        <p:spPr>
          <a:xfrm>
            <a:off x="9677400" y="5753100"/>
            <a:ext cx="7382540" cy="376569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="" xmlns:a16="http://schemas.microsoft.com/office/drawing/2014/main" id="{D94A0F1C-C667-4D67-961D-05B68C9BB938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2190736542"/>
              </p:ext>
            </p:extLst>
          </p:nvPr>
        </p:nvGraphicFramePr>
        <p:xfrm>
          <a:off x="4343400" y="647698"/>
          <a:ext cx="9829800" cy="4724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9" name="Chart 88"/>
          <p:cNvGraphicFramePr/>
          <p:nvPr/>
        </p:nvGraphicFramePr>
        <p:xfrm>
          <a:off x="10058400" y="5295900"/>
          <a:ext cx="67818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4BBD1571-C413-43FC-A5EC-47B0ACD84CA7}"/>
              </a:ext>
            </a:extLst>
          </p:cNvPr>
          <p:cNvSpPr/>
          <p:nvPr/>
        </p:nvSpPr>
        <p:spPr>
          <a:xfrm>
            <a:off x="762000" y="5524500"/>
            <a:ext cx="7162800" cy="4457700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en-IN" sz="2400" dirty="0"/>
          </a:p>
        </p:txBody>
      </p:sp>
      <p:graphicFrame>
        <p:nvGraphicFramePr>
          <p:cNvPr id="21" name="Chart 20"/>
          <p:cNvGraphicFramePr/>
          <p:nvPr/>
        </p:nvGraphicFramePr>
        <p:xfrm>
          <a:off x="838200" y="5448300"/>
          <a:ext cx="7010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2" name="Picture 23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 rot="18517383">
            <a:off x="6518162" y="7029168"/>
            <a:ext cx="3365083" cy="425991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544800" y="41529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03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40005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02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95600" y="6477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01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9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9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9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9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9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9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9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9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9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 0.10972 L -0.06094 -0.09398 " pathEditMode="relative" rAng="0" ptsTypes="AA">
                                      <p:cBhvr>
                                        <p:cTn id="122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-10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category"/>
        </p:bldSub>
      </p:bldGraphic>
      <p:bldGraphic spid="89" grpId="0">
        <p:bldSub>
          <a:bldChart bld="categoryEl"/>
        </p:bldSub>
      </p:bldGraphic>
      <p:bldGraphic spid="21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2113</TotalTime>
  <Words>534</Words>
  <Application>Microsoft Office PowerPoint</Application>
  <PresentationFormat>Custom</PresentationFormat>
  <Paragraphs>161</Paragraphs>
  <Slides>17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Corbel</vt:lpstr>
      <vt:lpstr>Bevan</vt:lpstr>
      <vt:lpstr>Montserrat</vt:lpstr>
      <vt:lpstr>Georgia</vt:lpstr>
      <vt:lpstr>Open Sauce Bold</vt:lpstr>
      <vt:lpstr>Times New Roman</vt:lpstr>
      <vt:lpstr>Open Sauce</vt:lpstr>
      <vt:lpstr>Cambria</vt:lpstr>
      <vt:lpstr>Calibri</vt:lpstr>
      <vt:lpstr>Wingdings</vt:lpstr>
      <vt:lpstr>Wingdings 2</vt:lpstr>
      <vt:lpstr>Wingdings 3</vt:lpstr>
      <vt:lpstr>Consolas</vt:lpstr>
      <vt:lpstr>Metro</vt:lpstr>
      <vt:lpstr>Slide 1</vt:lpstr>
      <vt:lpstr>OUR TEAM Submitted By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Green and Grey Clean Digital Company Newsletter Presentation</dc:title>
  <dc:creator>Samiha Sadiya</dc:creator>
  <cp:lastModifiedBy>USER</cp:lastModifiedBy>
  <cp:revision>7</cp:revision>
  <dcterms:created xsi:type="dcterms:W3CDTF">2006-08-16T00:00:00Z</dcterms:created>
  <dcterms:modified xsi:type="dcterms:W3CDTF">2022-12-26T14:38:11Z</dcterms:modified>
  <dc:identifier>DAFVjkChPCI</dc:identifier>
</cp:coreProperties>
</file>